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trol2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41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425" r:id="rId2"/>
    <p:sldId id="467" r:id="rId3"/>
    <p:sldId id="350" r:id="rId4"/>
    <p:sldId id="423" r:id="rId5"/>
    <p:sldId id="464" r:id="rId6"/>
    <p:sldId id="465" r:id="rId7"/>
    <p:sldId id="393" r:id="rId8"/>
    <p:sldId id="468" r:id="rId9"/>
    <p:sldId id="374" r:id="rId10"/>
    <p:sldId id="394" r:id="rId11"/>
    <p:sldId id="395" r:id="rId12"/>
    <p:sldId id="379" r:id="rId13"/>
    <p:sldId id="381" r:id="rId14"/>
    <p:sldId id="383" r:id="rId15"/>
    <p:sldId id="373" r:id="rId16"/>
    <p:sldId id="384" r:id="rId17"/>
    <p:sldId id="385" r:id="rId18"/>
    <p:sldId id="372" r:id="rId19"/>
    <p:sldId id="466" r:id="rId20"/>
    <p:sldId id="389" r:id="rId21"/>
    <p:sldId id="388" r:id="rId22"/>
    <p:sldId id="396" r:id="rId23"/>
    <p:sldId id="397" r:id="rId24"/>
    <p:sldId id="398" r:id="rId25"/>
    <p:sldId id="399" r:id="rId26"/>
    <p:sldId id="386" r:id="rId27"/>
    <p:sldId id="387" r:id="rId28"/>
    <p:sldId id="476" r:id="rId29"/>
    <p:sldId id="390" r:id="rId30"/>
    <p:sldId id="391" r:id="rId31"/>
    <p:sldId id="469" r:id="rId32"/>
    <p:sldId id="400" r:id="rId33"/>
    <p:sldId id="401" r:id="rId34"/>
    <p:sldId id="402" r:id="rId35"/>
    <p:sldId id="403" r:id="rId36"/>
    <p:sldId id="404" r:id="rId37"/>
    <p:sldId id="392" r:id="rId38"/>
    <p:sldId id="351" r:id="rId39"/>
    <p:sldId id="296" r:id="rId40"/>
    <p:sldId id="297" r:id="rId41"/>
    <p:sldId id="360" r:id="rId42"/>
    <p:sldId id="348" r:id="rId43"/>
    <p:sldId id="349" r:id="rId44"/>
    <p:sldId id="358" r:id="rId45"/>
    <p:sldId id="359" r:id="rId46"/>
    <p:sldId id="362" r:id="rId47"/>
    <p:sldId id="299" r:id="rId48"/>
    <p:sldId id="301" r:id="rId49"/>
    <p:sldId id="363" r:id="rId50"/>
    <p:sldId id="302" r:id="rId51"/>
    <p:sldId id="303" r:id="rId52"/>
    <p:sldId id="304" r:id="rId53"/>
    <p:sldId id="305" r:id="rId54"/>
    <p:sldId id="474" r:id="rId55"/>
    <p:sldId id="472" r:id="rId56"/>
    <p:sldId id="421" r:id="rId57"/>
    <p:sldId id="475" r:id="rId58"/>
    <p:sldId id="415" r:id="rId59"/>
    <p:sldId id="416" r:id="rId60"/>
    <p:sldId id="417" r:id="rId61"/>
    <p:sldId id="408" r:id="rId62"/>
    <p:sldId id="409" r:id="rId63"/>
    <p:sldId id="317" r:id="rId64"/>
    <p:sldId id="407" r:id="rId65"/>
    <p:sldId id="406" r:id="rId66"/>
    <p:sldId id="314" r:id="rId67"/>
    <p:sldId id="316" r:id="rId68"/>
    <p:sldId id="319" r:id="rId69"/>
    <p:sldId id="320" r:id="rId70"/>
    <p:sldId id="422" r:id="rId71"/>
    <p:sldId id="263" r:id="rId72"/>
    <p:sldId id="264" r:id="rId73"/>
    <p:sldId id="265" r:id="rId74"/>
    <p:sldId id="470" r:id="rId75"/>
    <p:sldId id="410" r:id="rId76"/>
    <p:sldId id="268" r:id="rId77"/>
    <p:sldId id="269" r:id="rId78"/>
    <p:sldId id="270" r:id="rId79"/>
    <p:sldId id="271" r:id="rId80"/>
    <p:sldId id="411" r:id="rId81"/>
    <p:sldId id="272" r:id="rId82"/>
    <p:sldId id="273" r:id="rId83"/>
    <p:sldId id="274" r:id="rId84"/>
    <p:sldId id="427" r:id="rId85"/>
    <p:sldId id="428" r:id="rId86"/>
    <p:sldId id="280" r:id="rId87"/>
    <p:sldId id="432" r:id="rId88"/>
    <p:sldId id="429" r:id="rId89"/>
    <p:sldId id="463" r:id="rId90"/>
    <p:sldId id="461" r:id="rId91"/>
    <p:sldId id="281" r:id="rId92"/>
    <p:sldId id="282" r:id="rId93"/>
    <p:sldId id="283" r:id="rId94"/>
    <p:sldId id="430" r:id="rId95"/>
    <p:sldId id="284" r:id="rId96"/>
    <p:sldId id="431" r:id="rId97"/>
    <p:sldId id="433" r:id="rId98"/>
    <p:sldId id="285" r:id="rId99"/>
    <p:sldId id="286" r:id="rId100"/>
    <p:sldId id="477" r:id="rId101"/>
    <p:sldId id="478" r:id="rId102"/>
    <p:sldId id="479" r:id="rId103"/>
    <p:sldId id="480" r:id="rId104"/>
    <p:sldId id="435" r:id="rId105"/>
    <p:sldId id="436" r:id="rId106"/>
    <p:sldId id="437" r:id="rId107"/>
    <p:sldId id="438" r:id="rId108"/>
    <p:sldId id="453" r:id="rId109"/>
    <p:sldId id="455" r:id="rId110"/>
    <p:sldId id="454" r:id="rId111"/>
    <p:sldId id="439" r:id="rId112"/>
    <p:sldId id="440" r:id="rId113"/>
    <p:sldId id="441" r:id="rId114"/>
    <p:sldId id="446" r:id="rId115"/>
    <p:sldId id="447" r:id="rId116"/>
    <p:sldId id="443" r:id="rId117"/>
    <p:sldId id="445" r:id="rId118"/>
    <p:sldId id="448" r:id="rId119"/>
    <p:sldId id="449" r:id="rId120"/>
    <p:sldId id="450" r:id="rId121"/>
    <p:sldId id="451" r:id="rId122"/>
  </p:sldIdLst>
  <p:sldSz cx="10693400" cy="7556500"/>
  <p:notesSz cx="10693400" cy="7556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2CF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2" autoAdjust="0"/>
    <p:restoredTop sz="86410" autoAdjust="0"/>
  </p:normalViewPr>
  <p:slideViewPr>
    <p:cSldViewPr>
      <p:cViewPr varScale="1">
        <p:scale>
          <a:sx n="70" d="100"/>
          <a:sy n="70" d="100"/>
        </p:scale>
        <p:origin x="874" y="5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4789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6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7.xml"/><Relationship Id="rId18" Type="http://schemas.openxmlformats.org/officeDocument/2006/relationships/slide" Target="slides/slide23.xml"/><Relationship Id="rId26" Type="http://schemas.openxmlformats.org/officeDocument/2006/relationships/slide" Target="slides/slide31.xml"/><Relationship Id="rId39" Type="http://schemas.openxmlformats.org/officeDocument/2006/relationships/slide" Target="slides/slide52.xml"/><Relationship Id="rId21" Type="http://schemas.openxmlformats.org/officeDocument/2006/relationships/slide" Target="slides/slide26.xml"/><Relationship Id="rId34" Type="http://schemas.openxmlformats.org/officeDocument/2006/relationships/slide" Target="slides/slide47.xml"/><Relationship Id="rId42" Type="http://schemas.openxmlformats.org/officeDocument/2006/relationships/slide" Target="slides/slide55.xml"/><Relationship Id="rId47" Type="http://schemas.openxmlformats.org/officeDocument/2006/relationships/slide" Target="slides/slide60.xml"/><Relationship Id="rId50" Type="http://schemas.openxmlformats.org/officeDocument/2006/relationships/slide" Target="slides/slide63.xml"/><Relationship Id="rId55" Type="http://schemas.openxmlformats.org/officeDocument/2006/relationships/slide" Target="slides/slide68.xml"/><Relationship Id="rId7" Type="http://schemas.openxmlformats.org/officeDocument/2006/relationships/slide" Target="slides/slide11.xml"/><Relationship Id="rId12" Type="http://schemas.openxmlformats.org/officeDocument/2006/relationships/slide" Target="slides/slide16.xml"/><Relationship Id="rId17" Type="http://schemas.openxmlformats.org/officeDocument/2006/relationships/slide" Target="slides/slide22.xml"/><Relationship Id="rId25" Type="http://schemas.openxmlformats.org/officeDocument/2006/relationships/slide" Target="slides/slide30.xml"/><Relationship Id="rId33" Type="http://schemas.openxmlformats.org/officeDocument/2006/relationships/slide" Target="slides/slide45.xml"/><Relationship Id="rId38" Type="http://schemas.openxmlformats.org/officeDocument/2006/relationships/slide" Target="slides/slide51.xml"/><Relationship Id="rId46" Type="http://schemas.openxmlformats.org/officeDocument/2006/relationships/slide" Target="slides/slide59.xml"/><Relationship Id="rId2" Type="http://schemas.openxmlformats.org/officeDocument/2006/relationships/slide" Target="slides/slide6.xml"/><Relationship Id="rId16" Type="http://schemas.openxmlformats.org/officeDocument/2006/relationships/slide" Target="slides/slide21.xml"/><Relationship Id="rId20" Type="http://schemas.openxmlformats.org/officeDocument/2006/relationships/slide" Target="slides/slide25.xml"/><Relationship Id="rId29" Type="http://schemas.openxmlformats.org/officeDocument/2006/relationships/slide" Target="slides/slide41.xml"/><Relationship Id="rId41" Type="http://schemas.openxmlformats.org/officeDocument/2006/relationships/slide" Target="slides/slide54.xml"/><Relationship Id="rId54" Type="http://schemas.openxmlformats.org/officeDocument/2006/relationships/slide" Target="slides/slide67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15.xml"/><Relationship Id="rId24" Type="http://schemas.openxmlformats.org/officeDocument/2006/relationships/slide" Target="slides/slide29.xml"/><Relationship Id="rId32" Type="http://schemas.openxmlformats.org/officeDocument/2006/relationships/slide" Target="slides/slide44.xml"/><Relationship Id="rId37" Type="http://schemas.openxmlformats.org/officeDocument/2006/relationships/slide" Target="slides/slide50.xml"/><Relationship Id="rId40" Type="http://schemas.openxmlformats.org/officeDocument/2006/relationships/slide" Target="slides/slide53.xml"/><Relationship Id="rId45" Type="http://schemas.openxmlformats.org/officeDocument/2006/relationships/slide" Target="slides/slide58.xml"/><Relationship Id="rId53" Type="http://schemas.openxmlformats.org/officeDocument/2006/relationships/slide" Target="slides/slide66.xml"/><Relationship Id="rId5" Type="http://schemas.openxmlformats.org/officeDocument/2006/relationships/slide" Target="slides/slide9.xml"/><Relationship Id="rId15" Type="http://schemas.openxmlformats.org/officeDocument/2006/relationships/slide" Target="slides/slide20.xml"/><Relationship Id="rId23" Type="http://schemas.openxmlformats.org/officeDocument/2006/relationships/slide" Target="slides/slide28.xml"/><Relationship Id="rId28" Type="http://schemas.openxmlformats.org/officeDocument/2006/relationships/slide" Target="slides/slide40.xml"/><Relationship Id="rId36" Type="http://schemas.openxmlformats.org/officeDocument/2006/relationships/slide" Target="slides/slide49.xml"/><Relationship Id="rId49" Type="http://schemas.openxmlformats.org/officeDocument/2006/relationships/slide" Target="slides/slide62.xml"/><Relationship Id="rId57" Type="http://schemas.openxmlformats.org/officeDocument/2006/relationships/slide" Target="slides/slide70.xml"/><Relationship Id="rId10" Type="http://schemas.openxmlformats.org/officeDocument/2006/relationships/slide" Target="slides/slide14.xml"/><Relationship Id="rId19" Type="http://schemas.openxmlformats.org/officeDocument/2006/relationships/slide" Target="slides/slide24.xml"/><Relationship Id="rId31" Type="http://schemas.openxmlformats.org/officeDocument/2006/relationships/slide" Target="slides/slide43.xml"/><Relationship Id="rId44" Type="http://schemas.openxmlformats.org/officeDocument/2006/relationships/slide" Target="slides/slide57.xml"/><Relationship Id="rId52" Type="http://schemas.openxmlformats.org/officeDocument/2006/relationships/slide" Target="slides/slide65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18.xml"/><Relationship Id="rId22" Type="http://schemas.openxmlformats.org/officeDocument/2006/relationships/slide" Target="slides/slide27.xml"/><Relationship Id="rId27" Type="http://schemas.openxmlformats.org/officeDocument/2006/relationships/slide" Target="slides/slide39.xml"/><Relationship Id="rId30" Type="http://schemas.openxmlformats.org/officeDocument/2006/relationships/slide" Target="slides/slide42.xml"/><Relationship Id="rId35" Type="http://schemas.openxmlformats.org/officeDocument/2006/relationships/slide" Target="slides/slide48.xml"/><Relationship Id="rId43" Type="http://schemas.openxmlformats.org/officeDocument/2006/relationships/slide" Target="slides/slide56.xml"/><Relationship Id="rId48" Type="http://schemas.openxmlformats.org/officeDocument/2006/relationships/slide" Target="slides/slide61.xml"/><Relationship Id="rId56" Type="http://schemas.openxmlformats.org/officeDocument/2006/relationships/slide" Target="slides/slide69.xml"/><Relationship Id="rId8" Type="http://schemas.openxmlformats.org/officeDocument/2006/relationships/slide" Target="slides/slide12.xml"/><Relationship Id="rId51" Type="http://schemas.openxmlformats.org/officeDocument/2006/relationships/slide" Target="slides/slide64.xml"/><Relationship Id="rId3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60.wmf"/><Relationship Id="rId7" Type="http://schemas.openxmlformats.org/officeDocument/2006/relationships/image" Target="../media/image61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24.wmf"/><Relationship Id="rId5" Type="http://schemas.openxmlformats.org/officeDocument/2006/relationships/image" Target="../media/image19.wmf"/><Relationship Id="rId4" Type="http://schemas.openxmlformats.org/officeDocument/2006/relationships/image" Target="../media/image47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image" Target="../media/image7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12" Type="http://schemas.openxmlformats.org/officeDocument/2006/relationships/image" Target="../media/image72.wmf"/><Relationship Id="rId2" Type="http://schemas.openxmlformats.org/officeDocument/2006/relationships/image" Target="../media/image62.wmf"/><Relationship Id="rId1" Type="http://schemas.openxmlformats.org/officeDocument/2006/relationships/image" Target="../media/image58.wmf"/><Relationship Id="rId6" Type="http://schemas.openxmlformats.org/officeDocument/2006/relationships/image" Target="../media/image66.wmf"/><Relationship Id="rId11" Type="http://schemas.openxmlformats.org/officeDocument/2006/relationships/image" Target="../media/image71.wmf"/><Relationship Id="rId5" Type="http://schemas.openxmlformats.org/officeDocument/2006/relationships/image" Target="../media/image65.wmf"/><Relationship Id="rId10" Type="http://schemas.openxmlformats.org/officeDocument/2006/relationships/image" Target="../media/image70.wmf"/><Relationship Id="rId4" Type="http://schemas.openxmlformats.org/officeDocument/2006/relationships/image" Target="../media/image64.wmf"/><Relationship Id="rId9" Type="http://schemas.openxmlformats.org/officeDocument/2006/relationships/image" Target="../media/image69.wmf"/><Relationship Id="rId14" Type="http://schemas.openxmlformats.org/officeDocument/2006/relationships/image" Target="../media/image73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58.wmf"/><Relationship Id="rId6" Type="http://schemas.openxmlformats.org/officeDocument/2006/relationships/image" Target="../media/image67.wmf"/><Relationship Id="rId11" Type="http://schemas.openxmlformats.org/officeDocument/2006/relationships/image" Target="../media/image73.wmf"/><Relationship Id="rId5" Type="http://schemas.openxmlformats.org/officeDocument/2006/relationships/image" Target="../media/image66.wmf"/><Relationship Id="rId10" Type="http://schemas.openxmlformats.org/officeDocument/2006/relationships/image" Target="../media/image75.wmf"/><Relationship Id="rId4" Type="http://schemas.openxmlformats.org/officeDocument/2006/relationships/image" Target="../media/image65.wmf"/><Relationship Id="rId9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6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7" Type="http://schemas.openxmlformats.org/officeDocument/2006/relationships/image" Target="../media/image112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6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0.wmf"/><Relationship Id="rId5" Type="http://schemas.openxmlformats.org/officeDocument/2006/relationships/image" Target="../media/image11.wmf"/><Relationship Id="rId4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16.wmf"/><Relationship Id="rId4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9D53E-109E-4CCB-A7EB-84C00B6E3423}" type="datetimeFigureOut">
              <a:rPr lang="es-ES" smtClean="0"/>
              <a:t>19/05/2017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C7CDC-4DE8-4A88-B662-78AA37B03E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30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808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9103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35997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453874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53451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09238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46354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30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91042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74597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251502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71064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876182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2027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59850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53443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96136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217405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67338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30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017010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31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9285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053973-D315-4111-A3AC-7C036577191D}" type="slidenum">
              <a:rPr lang="es-ES_tradnl" altLang="en-US"/>
              <a:pPr/>
              <a:t>39</a:t>
            </a:fld>
            <a:endParaRPr lang="es-ES_tradnl" alt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992948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47226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7881F-B925-4CBF-B932-55F6C2EB2E32}" type="slidenum">
              <a:rPr lang="es-ES_tradnl" altLang="en-US"/>
              <a:pPr/>
              <a:t>40</a:t>
            </a:fld>
            <a:endParaRPr lang="es-ES_tradnl" alt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6292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41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58401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42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64203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01EA02-7655-4BA4-BAAF-0CA2C6FCF379}" type="slidenum">
              <a:rPr lang="es-ES_tradnl" altLang="en-US"/>
              <a:pPr/>
              <a:t>43</a:t>
            </a:fld>
            <a:endParaRPr lang="es-ES_tradnl" altLang="en-US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106966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8A65-FAF2-4DE0-A742-AC1B41E57D75}" type="slidenum">
              <a:rPr lang="es-ES_tradnl" altLang="en-US"/>
              <a:pPr/>
              <a:t>44</a:t>
            </a:fld>
            <a:endParaRPr lang="es-ES_tradnl" altLang="en-US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9073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92A061-95EA-407B-819B-CF30472E8F5F}" type="slidenum">
              <a:rPr lang="es-ES_tradnl" altLang="en-US"/>
              <a:pPr/>
              <a:t>45</a:t>
            </a:fld>
            <a:endParaRPr lang="es-ES_tradnl" altLang="en-US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47583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54967D-AFDB-48E1-B99F-3119E0BF63BD}" type="slidenum">
              <a:rPr lang="es-ES_tradnl" altLang="en-US"/>
              <a:pPr/>
              <a:t>47</a:t>
            </a:fld>
            <a:endParaRPr lang="es-ES_tradnl" altLang="en-US"/>
          </a:p>
        </p:txBody>
      </p:sp>
      <p:sp>
        <p:nvSpPr>
          <p:cNvPr id="476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942551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00CD3-056C-4DEF-BC9D-03205DAB4EA5}" type="slidenum">
              <a:rPr lang="es-ES_tradnl" altLang="en-US"/>
              <a:pPr/>
              <a:t>48</a:t>
            </a:fld>
            <a:endParaRPr lang="es-ES_tradnl" alt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7841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4A43-7C62-452F-8736-67C82D6C09C7}" type="slidenum">
              <a:rPr lang="es-ES_tradnl" altLang="en-US"/>
              <a:pPr/>
              <a:t>49</a:t>
            </a:fld>
            <a:endParaRPr lang="es-ES_tradnl" alt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02741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C1379-210B-4A50-BE49-FD63646005B6}" type="slidenum">
              <a:rPr lang="es-ES_tradnl" altLang="en-US"/>
              <a:pPr/>
              <a:t>50</a:t>
            </a:fld>
            <a:endParaRPr lang="es-ES_tradnl" alt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2982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1161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6D2A51-85AB-4887-AFCC-26E272F29EDE}" type="slidenum">
              <a:rPr lang="es-ES_tradnl" altLang="en-US"/>
              <a:pPr/>
              <a:t>51</a:t>
            </a:fld>
            <a:endParaRPr lang="es-ES_tradnl" altLang="en-US"/>
          </a:p>
        </p:txBody>
      </p:sp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817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984DA-549E-4556-856B-391612F81491}" type="slidenum">
              <a:rPr lang="es-ES_tradnl" altLang="en-US"/>
              <a:pPr/>
              <a:t>52</a:t>
            </a:fld>
            <a:endParaRPr lang="es-ES_tradnl" altLang="en-US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542037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53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994733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54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36776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55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7151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56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347217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57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452358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58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66045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59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013891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60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04189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4149802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61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836310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62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887748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2AD0E-5B5E-44B3-BD02-458FE4AED9B6}" type="slidenum">
              <a:rPr lang="es-ES_tradnl" altLang="en-US"/>
              <a:pPr/>
              <a:t>63</a:t>
            </a:fld>
            <a:endParaRPr lang="es-ES_tradnl" alt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605731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64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73381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65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257357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BBD61-7B76-4C8C-8F81-E0B7E7366D79}" type="slidenum">
              <a:rPr lang="es-ES_tradnl" altLang="en-US"/>
              <a:pPr/>
              <a:t>66</a:t>
            </a:fld>
            <a:endParaRPr lang="es-ES_tradnl" altLang="en-US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26891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6532-69E7-430F-88A8-8D7E25F586A3}" type="slidenum">
              <a:rPr lang="es-ES_tradnl" altLang="en-US"/>
              <a:pPr/>
              <a:t>67</a:t>
            </a:fld>
            <a:endParaRPr lang="es-ES_tradnl" alt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18713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ADE4A-086C-4DEA-956F-424084D366F1}" type="slidenum">
              <a:rPr lang="es-ES_tradnl" altLang="en-US"/>
              <a:pPr/>
              <a:t>68</a:t>
            </a:fld>
            <a:endParaRPr lang="es-ES_tradnl" alt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95299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69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5012419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F9C31-EA8F-485F-853B-415261E9643C}" type="slidenum">
              <a:rPr lang="es-ES_tradnl" altLang="en-US"/>
              <a:pPr/>
              <a:t>70</a:t>
            </a:fld>
            <a:endParaRPr lang="es-ES_tradnl" altLang="en-US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74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8703024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101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102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95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103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54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757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5184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1761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4217" y="228600"/>
            <a:ext cx="9464964" cy="642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534670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n-US"/>
              <a:t>Jueves,22 de marzo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>
          <a:xfrm>
            <a:off x="7699248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fld id="{84BD3863-A40B-4434-A31B-2E49746A836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007292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8692" y="2598692"/>
            <a:ext cx="6541770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6156" y="1206586"/>
            <a:ext cx="8021086" cy="3545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86114" y="7078226"/>
            <a:ext cx="1062990" cy="17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6.w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mtrol2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56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10.bin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silioRuiz/SIR-course" TargetMode="Externa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wmf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11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27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9.bin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18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16.wmf"/><Relationship Id="rId5" Type="http://schemas.openxmlformats.org/officeDocument/2006/relationships/image" Target="../media/image22.w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4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32.wmf"/><Relationship Id="rId18" Type="http://schemas.openxmlformats.org/officeDocument/2006/relationships/image" Target="../media/image34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47.bin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49.bin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46.bin"/><Relationship Id="rId19" Type="http://schemas.openxmlformats.org/officeDocument/2006/relationships/oleObject" Target="../embeddings/oleObject51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4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5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3.gi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png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65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61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4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47.wmf"/><Relationship Id="rId5" Type="http://schemas.openxmlformats.org/officeDocument/2006/relationships/image" Target="../media/image58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60.wmf"/><Relationship Id="rId14" Type="http://schemas.openxmlformats.org/officeDocument/2006/relationships/oleObject" Target="../embeddings/oleObject6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65.wmf"/><Relationship Id="rId18" Type="http://schemas.openxmlformats.org/officeDocument/2006/relationships/oleObject" Target="../embeddings/oleObject73.bin"/><Relationship Id="rId26" Type="http://schemas.openxmlformats.org/officeDocument/2006/relationships/oleObject" Target="../embeddings/oleObject77.bin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69.wmf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70.bin"/><Relationship Id="rId17" Type="http://schemas.openxmlformats.org/officeDocument/2006/relationships/image" Target="../media/image67.wmf"/><Relationship Id="rId25" Type="http://schemas.openxmlformats.org/officeDocument/2006/relationships/image" Target="../media/image71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72.bin"/><Relationship Id="rId20" Type="http://schemas.openxmlformats.org/officeDocument/2006/relationships/oleObject" Target="../embeddings/oleObject74.bin"/><Relationship Id="rId29" Type="http://schemas.openxmlformats.org/officeDocument/2006/relationships/image" Target="../media/image7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64.wmf"/><Relationship Id="rId24" Type="http://schemas.openxmlformats.org/officeDocument/2006/relationships/oleObject" Target="../embeddings/oleObject76.bin"/><Relationship Id="rId5" Type="http://schemas.openxmlformats.org/officeDocument/2006/relationships/image" Target="../media/image58.wmf"/><Relationship Id="rId15" Type="http://schemas.openxmlformats.org/officeDocument/2006/relationships/image" Target="../media/image66.wmf"/><Relationship Id="rId23" Type="http://schemas.openxmlformats.org/officeDocument/2006/relationships/image" Target="../media/image70.wmf"/><Relationship Id="rId28" Type="http://schemas.openxmlformats.org/officeDocument/2006/relationships/oleObject" Target="../embeddings/oleObject78.bin"/><Relationship Id="rId10" Type="http://schemas.openxmlformats.org/officeDocument/2006/relationships/oleObject" Target="../embeddings/oleObject69.bin"/><Relationship Id="rId19" Type="http://schemas.openxmlformats.org/officeDocument/2006/relationships/image" Target="../media/image68.wmf"/><Relationship Id="rId31" Type="http://schemas.openxmlformats.org/officeDocument/2006/relationships/image" Target="../media/image73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63.wmf"/><Relationship Id="rId14" Type="http://schemas.openxmlformats.org/officeDocument/2006/relationships/oleObject" Target="../embeddings/oleObject71.bin"/><Relationship Id="rId22" Type="http://schemas.openxmlformats.org/officeDocument/2006/relationships/oleObject" Target="../embeddings/oleObject75.bin"/><Relationship Id="rId27" Type="http://schemas.openxmlformats.org/officeDocument/2006/relationships/image" Target="../media/image72.wmf"/><Relationship Id="rId30" Type="http://schemas.openxmlformats.org/officeDocument/2006/relationships/oleObject" Target="../embeddings/oleObject7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66.wmf"/><Relationship Id="rId18" Type="http://schemas.openxmlformats.org/officeDocument/2006/relationships/oleObject" Target="../embeddings/oleObject87.bin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74.wmf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68.wmf"/><Relationship Id="rId25" Type="http://schemas.openxmlformats.org/officeDocument/2006/relationships/image" Target="../media/image73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6.bin"/><Relationship Id="rId20" Type="http://schemas.openxmlformats.org/officeDocument/2006/relationships/oleObject" Target="../embeddings/oleObject88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65.wmf"/><Relationship Id="rId24" Type="http://schemas.openxmlformats.org/officeDocument/2006/relationships/oleObject" Target="../embeddings/oleObject90.bin"/><Relationship Id="rId5" Type="http://schemas.openxmlformats.org/officeDocument/2006/relationships/image" Target="../media/image58.wmf"/><Relationship Id="rId15" Type="http://schemas.openxmlformats.org/officeDocument/2006/relationships/image" Target="../media/image67.wmf"/><Relationship Id="rId23" Type="http://schemas.openxmlformats.org/officeDocument/2006/relationships/image" Target="../media/image75.wmf"/><Relationship Id="rId10" Type="http://schemas.openxmlformats.org/officeDocument/2006/relationships/oleObject" Target="../embeddings/oleObject83.bin"/><Relationship Id="rId19" Type="http://schemas.openxmlformats.org/officeDocument/2006/relationships/image" Target="../media/image69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85.bin"/><Relationship Id="rId22" Type="http://schemas.openxmlformats.org/officeDocument/2006/relationships/oleObject" Target="../embeddings/oleObject89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65.wmf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ilioRuiz/SIR-course" TargetMode="External"/><Relationship Id="rId4" Type="http://schemas.openxmlformats.org/officeDocument/2006/relationships/hyperlink" Target="https://github.com/BasilioRuiz/SIR-cod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104.wm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01.wmf"/><Relationship Id="rId12" Type="http://schemas.openxmlformats.org/officeDocument/2006/relationships/oleObject" Target="../embeddings/oleObject9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03.wmf"/><Relationship Id="rId5" Type="http://schemas.openxmlformats.org/officeDocument/2006/relationships/image" Target="../media/image100.wmf"/><Relationship Id="rId15" Type="http://schemas.openxmlformats.org/officeDocument/2006/relationships/image" Target="../media/image105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02.wmf"/><Relationship Id="rId14" Type="http://schemas.openxmlformats.org/officeDocument/2006/relationships/oleObject" Target="../embeddings/oleObject99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13" Type="http://schemas.openxmlformats.org/officeDocument/2006/relationships/image" Target="../media/image110.wmf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7.wmf"/><Relationship Id="rId12" Type="http://schemas.openxmlformats.org/officeDocument/2006/relationships/oleObject" Target="../embeddings/oleObject104.bin"/><Relationship Id="rId17" Type="http://schemas.openxmlformats.org/officeDocument/2006/relationships/image" Target="../media/image112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06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01.bin"/><Relationship Id="rId11" Type="http://schemas.openxmlformats.org/officeDocument/2006/relationships/image" Target="../media/image109.wmf"/><Relationship Id="rId5" Type="http://schemas.openxmlformats.org/officeDocument/2006/relationships/image" Target="../media/image106.wmf"/><Relationship Id="rId15" Type="http://schemas.openxmlformats.org/officeDocument/2006/relationships/image" Target="../media/image111.wmf"/><Relationship Id="rId10" Type="http://schemas.openxmlformats.org/officeDocument/2006/relationships/oleObject" Target="../embeddings/oleObject103.bin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08.wmf"/><Relationship Id="rId14" Type="http://schemas.openxmlformats.org/officeDocument/2006/relationships/oleObject" Target="../embeddings/oleObject105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Relationship Id="rId9" Type="http://schemas.openxmlformats.org/officeDocument/2006/relationships/image" Target="../media/image113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png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7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6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7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300" y="-107950"/>
            <a:ext cx="13680474" cy="7696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84500" y="197427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10" dirty="0"/>
              <a:t>The art of </a:t>
            </a:r>
            <a:r>
              <a:rPr lang="en-US" sz="3200" spc="-5" dirty="0"/>
              <a:t>Stokes </a:t>
            </a:r>
            <a:r>
              <a:rPr lang="en-US" sz="3200" spc="-10" dirty="0"/>
              <a:t>inversions</a:t>
            </a:r>
            <a:endParaRPr lang="en-US" sz="3200" dirty="0"/>
          </a:p>
        </p:txBody>
      </p:sp>
      <p:sp>
        <p:nvSpPr>
          <p:cNvPr id="6" name="object 10"/>
          <p:cNvSpPr txBox="1"/>
          <p:nvPr/>
        </p:nvSpPr>
        <p:spPr>
          <a:xfrm>
            <a:off x="2889580" y="3289300"/>
            <a:ext cx="4920615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50" spc="5" dirty="0">
                <a:latin typeface="Arial"/>
                <a:cs typeface="Arial"/>
              </a:rPr>
              <a:t>Basilio Ruiz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Cobo</a:t>
            </a:r>
            <a:endParaRPr sz="2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050" spc="5" dirty="0">
                <a:latin typeface="Arial"/>
                <a:cs typeface="Arial"/>
              </a:rPr>
              <a:t>Instituto de Astrofísica de Canarias,</a:t>
            </a:r>
            <a:r>
              <a:rPr sz="2050" spc="10" dirty="0">
                <a:latin typeface="Arial"/>
                <a:cs typeface="Arial"/>
              </a:rPr>
              <a:t> Spain</a:t>
            </a:r>
            <a:endParaRPr sz="2050" dirty="0">
              <a:latin typeface="Arial"/>
              <a:cs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5000"/>
          <a:stretch/>
        </p:blipFill>
        <p:spPr>
          <a:xfrm>
            <a:off x="4511322" y="5519479"/>
            <a:ext cx="976611" cy="9337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510141"/>
            <a:ext cx="942901" cy="9429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632700" y="714271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Boulder (CO)  15-26 </a:t>
            </a:r>
            <a:r>
              <a:rPr lang="en-US" dirty="0" smtClean="0">
                <a:solidFill>
                  <a:schemeClr val="bg1"/>
                </a:solidFill>
              </a:rPr>
              <a:t>May</a:t>
            </a:r>
            <a:r>
              <a:rPr lang="es-ES" dirty="0" smtClean="0">
                <a:solidFill>
                  <a:schemeClr val="bg1"/>
                </a:solidFill>
              </a:rPr>
              <a:t> 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pSp>
        <p:nvGrpSpPr>
          <p:cNvPr id="2" name="Grupo 1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10" name="Objeto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4996317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38" name="Ecuación" r:id="rId4" imgW="939600" imgH="482400" progId="Equation.3">
                    <p:embed/>
                  </p:oleObj>
                </mc:Choice>
                <mc:Fallback>
                  <p:oleObj name="Ecuación" r:id="rId4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096136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39" name="Ecuación" r:id="rId6" imgW="1041120" imgH="431640" progId="Equation.3">
                    <p:embed/>
                  </p:oleObj>
                </mc:Choice>
                <mc:Fallback>
                  <p:oleObj name="Ecuación" r:id="rId6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0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8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lang="es-ES" sz="3100" dirty="0" smtClean="0">
                <a:solidFill>
                  <a:schemeClr val="bg1"/>
                </a:solidFill>
              </a:rPr>
              <a:t>                   </a:t>
            </a:r>
            <a:r>
              <a:rPr lang="es-ES" sz="3100" dirty="0" err="1" smtClean="0">
                <a:solidFill>
                  <a:schemeClr val="bg1"/>
                </a:solidFill>
              </a:rPr>
              <a:t>Some</a:t>
            </a:r>
            <a:r>
              <a:rPr lang="es-ES" sz="3100" dirty="0" smtClean="0">
                <a:solidFill>
                  <a:schemeClr val="bg1"/>
                </a:solidFill>
              </a:rPr>
              <a:t> </a:t>
            </a:r>
            <a:r>
              <a:rPr lang="es-ES" sz="3100" dirty="0" err="1" smtClean="0">
                <a:solidFill>
                  <a:schemeClr val="bg1"/>
                </a:solidFill>
              </a:rPr>
              <a:t>tools</a:t>
            </a:r>
            <a:endParaRPr sz="31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8900" y="104671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odelador3.x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811"/>
            <a:ext cx="10058400" cy="61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9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lang="es-ES" sz="3100" dirty="0" smtClean="0">
                <a:solidFill>
                  <a:schemeClr val="bg1"/>
                </a:solidFill>
              </a:rPr>
              <a:t>                   </a:t>
            </a:r>
            <a:r>
              <a:rPr lang="es-ES" sz="3100" dirty="0" err="1" smtClean="0">
                <a:solidFill>
                  <a:schemeClr val="bg1"/>
                </a:solidFill>
              </a:rPr>
              <a:t>Some</a:t>
            </a:r>
            <a:r>
              <a:rPr lang="es-ES" sz="3100" dirty="0" smtClean="0">
                <a:solidFill>
                  <a:schemeClr val="bg1"/>
                </a:solidFill>
              </a:rPr>
              <a:t> </a:t>
            </a:r>
            <a:r>
              <a:rPr lang="es-ES" sz="3100" dirty="0" err="1" smtClean="0">
                <a:solidFill>
                  <a:schemeClr val="bg1"/>
                </a:solidFill>
              </a:rPr>
              <a:t>tools</a:t>
            </a:r>
            <a:endParaRPr sz="31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88900" y="1263650"/>
            <a:ext cx="10604500" cy="2677656"/>
            <a:chOff x="88900" y="1263650"/>
            <a:chExt cx="10604500" cy="2677656"/>
          </a:xfrm>
        </p:grpSpPr>
        <p:sp>
          <p:nvSpPr>
            <p:cNvPr id="9" name="CuadroTexto 8"/>
            <p:cNvSpPr txBox="1"/>
            <p:nvPr/>
          </p:nvSpPr>
          <p:spPr>
            <a:xfrm>
              <a:off x="88900" y="1263650"/>
              <a:ext cx="1060450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2"/>
                  </a:solidFill>
                </a:rPr>
                <a:t>modelador3.x   </a:t>
              </a:r>
              <a:r>
                <a:rPr lang="en-US" sz="2400" dirty="0" smtClean="0"/>
                <a:t>(output:  [model].</a:t>
              </a:r>
              <a:r>
                <a:rPr lang="en-US" sz="2400" dirty="0" err="1" smtClean="0"/>
                <a:t>th</a:t>
              </a:r>
              <a:r>
                <a:rPr lang="en-US" sz="2400" dirty="0" smtClean="0"/>
                <a:t> )</a:t>
              </a:r>
            </a:p>
            <a:p>
              <a:r>
                <a:rPr lang="en-US" sz="2400" dirty="0" smtClean="0"/>
                <a:t>      log(</a:t>
              </a:r>
              <a:r>
                <a:rPr lang="en-US" sz="2400" dirty="0" err="1" smtClean="0">
                  <a:latin typeface="Symbol" panose="05050102010706020507" pitchFamily="18" charset="2"/>
                </a:rPr>
                <a:t>t</a:t>
              </a:r>
              <a:r>
                <a:rPr lang="en-US" sz="2400" baseline="-25000" dirty="0" err="1" smtClean="0"/>
                <a:t>c</a:t>
              </a:r>
              <a:r>
                <a:rPr lang="en-US" sz="2400" dirty="0" smtClean="0"/>
                <a:t>)</a:t>
              </a:r>
              <a:r>
                <a:rPr lang="en-US" sz="2400" dirty="0"/>
                <a:t>    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latin typeface="Symbol" panose="05050102010706020507" pitchFamily="18" charset="2"/>
                </a:rPr>
                <a:t>m</a:t>
              </a:r>
              <a:r>
                <a:rPr lang="en-US" sz="2400" dirty="0" smtClean="0"/>
                <a:t>    ne</a:t>
              </a:r>
              <a:r>
                <a:rPr lang="en-US" sz="2400" dirty="0"/>
                <a:t>   </a:t>
              </a:r>
              <a:r>
                <a:rPr lang="en-US" sz="2400" dirty="0" err="1" smtClean="0"/>
                <a:t>nH</a:t>
              </a:r>
              <a:r>
                <a:rPr lang="en-US" sz="2400" dirty="0"/>
                <a:t>    </a:t>
              </a:r>
              <a:r>
                <a:rPr lang="en-US" sz="2400" dirty="0" err="1" smtClean="0"/>
                <a:t>nH</a:t>
              </a:r>
              <a:r>
                <a:rPr lang="en-US" sz="2400" dirty="0"/>
                <a:t>+     </a:t>
              </a:r>
              <a:r>
                <a:rPr lang="en-US" sz="2400" dirty="0" err="1" smtClean="0"/>
                <a:t>ion_deg</a:t>
              </a:r>
              <a:r>
                <a:rPr lang="en-US" sz="2400" dirty="0"/>
                <a:t>     </a:t>
              </a:r>
              <a:r>
                <a:rPr lang="en-US" sz="2400" dirty="0" smtClean="0">
                  <a:latin typeface="Symbol" panose="05050102010706020507" pitchFamily="18" charset="2"/>
                </a:rPr>
                <a:t>a    d</a:t>
              </a:r>
              <a:r>
                <a:rPr lang="en-US" sz="2400" dirty="0" smtClean="0"/>
                <a:t> </a:t>
              </a:r>
              <a:r>
                <a:rPr lang="en-US" sz="2400" dirty="0"/>
                <a:t>  </a:t>
              </a:r>
              <a:r>
                <a:rPr lang="en-US" sz="2400" dirty="0" smtClean="0"/>
                <a:t> c</a:t>
              </a:r>
              <a:r>
                <a:rPr lang="en-US" sz="2400" baseline="-25000" dirty="0" smtClean="0"/>
                <a:t>v</a:t>
              </a:r>
              <a:r>
                <a:rPr lang="en-US" sz="2400" dirty="0"/>
                <a:t>  </a:t>
              </a:r>
              <a:r>
                <a:rPr lang="en-US" sz="2400" dirty="0" smtClean="0"/>
                <a:t> </a:t>
              </a:r>
              <a:r>
                <a:rPr lang="en-US" sz="2400" dirty="0"/>
                <a:t> </a:t>
              </a:r>
              <a:r>
                <a:rPr lang="en-US" sz="2400" dirty="0" err="1" smtClean="0"/>
                <a:t>c</a:t>
              </a:r>
              <a:r>
                <a:rPr lang="en-US" sz="2400" baseline="-25000" dirty="0" err="1" smtClean="0"/>
                <a:t>p</a:t>
              </a:r>
              <a:r>
                <a:rPr lang="en-US" sz="2400" dirty="0"/>
                <a:t>  </a:t>
              </a:r>
              <a:r>
                <a:rPr lang="en-US" sz="2400" dirty="0" smtClean="0"/>
                <a:t> </a:t>
              </a:r>
              <a:r>
                <a:rPr lang="en-US" sz="2400" dirty="0"/>
                <a:t> </a:t>
              </a:r>
              <a:r>
                <a:rPr lang="en-US" sz="2400" dirty="0" err="1" smtClean="0"/>
                <a:t>c</a:t>
              </a:r>
              <a:r>
                <a:rPr lang="en-US" sz="2400" baseline="-25000" dirty="0" err="1" smtClean="0"/>
                <a:t>s</a:t>
              </a:r>
              <a:r>
                <a:rPr lang="en-US" sz="2400" dirty="0"/>
                <a:t>   </a:t>
              </a:r>
              <a:r>
                <a:rPr lang="en-US" sz="2400" dirty="0" smtClean="0"/>
                <a:t>    </a:t>
              </a:r>
              <a:r>
                <a:rPr lang="en-US" sz="2400" baseline="-25000" dirty="0" smtClean="0"/>
                <a:t>ad</a:t>
              </a:r>
              <a:r>
                <a:rPr lang="en-US" sz="2400" dirty="0"/>
                <a:t>    </a:t>
              </a:r>
              <a:r>
                <a:rPr lang="en-US" sz="2400" dirty="0" smtClean="0"/>
                <a:t>       </a:t>
              </a:r>
            </a:p>
            <a:p>
              <a:endParaRPr lang="en-US" sz="24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dirty="0" err="1">
                  <a:solidFill>
                    <a:schemeClr val="tx2"/>
                  </a:solidFill>
                </a:rPr>
                <a:t>PemufromPgT_i.x</a:t>
              </a:r>
              <a:r>
                <a:rPr lang="es-ES" sz="2400" dirty="0"/>
                <a:t>   (</a:t>
              </a:r>
              <a:r>
                <a:rPr lang="es-ES" sz="2400" dirty="0" err="1"/>
                <a:t>make</a:t>
              </a:r>
              <a:r>
                <a:rPr lang="es-ES" sz="2400" dirty="0"/>
                <a:t>  </a:t>
              </a:r>
              <a:r>
                <a:rPr lang="es-ES" sz="2400" dirty="0" err="1" smtClean="0"/>
                <a:t>fc</a:t>
              </a:r>
              <a:r>
                <a:rPr lang="es-ES" sz="2400" dirty="0" smtClean="0"/>
                <a:t>=</a:t>
              </a:r>
              <a:r>
                <a:rPr lang="es-ES" sz="2400" dirty="0" err="1" smtClean="0"/>
                <a:t>gfortran</a:t>
              </a:r>
              <a:r>
                <a:rPr lang="es-ES" sz="2400" dirty="0" smtClean="0"/>
                <a:t> </a:t>
              </a:r>
              <a:r>
                <a:rPr lang="es-ES" sz="2400" dirty="0" err="1"/>
                <a:t>PemufromPgT_i.x</a:t>
              </a:r>
              <a:r>
                <a:rPr lang="es-ES" sz="2400" dirty="0" smtClean="0"/>
                <a:t>)</a:t>
              </a:r>
            </a:p>
            <a:p>
              <a:endParaRPr lang="es-ES" sz="24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dirty="0" err="1" smtClean="0">
                  <a:solidFill>
                    <a:schemeClr val="tx2"/>
                  </a:solidFill>
                </a:rPr>
                <a:t>PgmufromPeT_i.x</a:t>
              </a:r>
              <a:r>
                <a:rPr lang="es-ES" sz="2400" dirty="0" smtClean="0"/>
                <a:t>   </a:t>
              </a:r>
              <a:r>
                <a:rPr lang="es-ES" sz="2400" dirty="0"/>
                <a:t>(</a:t>
              </a:r>
              <a:r>
                <a:rPr lang="es-ES" sz="2400" dirty="0" err="1"/>
                <a:t>make</a:t>
              </a:r>
              <a:r>
                <a:rPr lang="es-ES" sz="2400" dirty="0"/>
                <a:t>  </a:t>
              </a:r>
              <a:r>
                <a:rPr lang="es-ES" sz="2400" dirty="0" err="1" smtClean="0"/>
                <a:t>fc</a:t>
              </a:r>
              <a:r>
                <a:rPr lang="es-ES" sz="2400" dirty="0" smtClean="0"/>
                <a:t>=</a:t>
              </a:r>
              <a:r>
                <a:rPr lang="es-ES" sz="2400" dirty="0" err="1" smtClean="0"/>
                <a:t>gfortran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PgmufromPeT_i.x</a:t>
              </a:r>
              <a:r>
                <a:rPr lang="es-ES" sz="2400" dirty="0"/>
                <a:t>)</a:t>
              </a:r>
            </a:p>
            <a:p>
              <a:endParaRPr lang="es-ES" sz="2400" dirty="0"/>
            </a:p>
          </p:txBody>
        </p:sp>
        <p:graphicFrame>
          <p:nvGraphicFramePr>
            <p:cNvPr id="4" name="Objeto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3462109"/>
                </p:ext>
              </p:extLst>
            </p:nvPr>
          </p:nvGraphicFramePr>
          <p:xfrm>
            <a:off x="7861300" y="1568450"/>
            <a:ext cx="381000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8" name="Ecuación" r:id="rId3" imgW="152280" imgH="177480" progId="Equation.3">
                    <p:embed/>
                  </p:oleObj>
                </mc:Choice>
                <mc:Fallback>
                  <p:oleObj name="Ecuación" r:id="rId3" imgW="152280" imgH="177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861300" y="1568450"/>
                          <a:ext cx="381000" cy="444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to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109202"/>
                </p:ext>
              </p:extLst>
            </p:nvPr>
          </p:nvGraphicFramePr>
          <p:xfrm>
            <a:off x="8547100" y="1568450"/>
            <a:ext cx="381000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9" name="Ecuación" r:id="rId5" imgW="152280" imgH="177480" progId="Equation.3">
                    <p:embed/>
                  </p:oleObj>
                </mc:Choice>
                <mc:Fallback>
                  <p:oleObj name="Ecuación" r:id="rId5" imgW="152280" imgH="177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547100" y="1568450"/>
                          <a:ext cx="381000" cy="444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9321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lang="es-ES" sz="3100" dirty="0" smtClean="0">
                <a:solidFill>
                  <a:schemeClr val="bg1"/>
                </a:solidFill>
              </a:rPr>
              <a:t>                   </a:t>
            </a:r>
            <a:r>
              <a:rPr lang="es-ES" sz="3100" dirty="0" err="1" smtClean="0">
                <a:solidFill>
                  <a:schemeClr val="bg1"/>
                </a:solidFill>
              </a:rPr>
              <a:t>Some</a:t>
            </a:r>
            <a:r>
              <a:rPr lang="es-ES" sz="3100" dirty="0" smtClean="0">
                <a:solidFill>
                  <a:schemeClr val="bg1"/>
                </a:solidFill>
              </a:rPr>
              <a:t> </a:t>
            </a:r>
            <a:r>
              <a:rPr lang="es-ES" sz="3100" dirty="0" err="1" smtClean="0">
                <a:solidFill>
                  <a:schemeClr val="bg1"/>
                </a:solidFill>
              </a:rPr>
              <a:t>tools</a:t>
            </a:r>
            <a:endParaRPr sz="31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8900" y="1263650"/>
            <a:ext cx="106045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IDL </a:t>
            </a:r>
            <a:r>
              <a:rPr lang="es-ES" sz="2400" dirty="0" err="1" smtClean="0"/>
              <a:t>procedures</a:t>
            </a:r>
            <a:endParaRPr lang="es-ES" sz="2400" dirty="0" smtClean="0"/>
          </a:p>
          <a:p>
            <a:endParaRPr lang="es-ES" sz="2400" dirty="0" smtClean="0"/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read_profile</a:t>
            </a:r>
            <a:r>
              <a:rPr lang="es-ES" sz="2400" dirty="0" smtClean="0"/>
              <a:t>,  ’    .per’, </a:t>
            </a:r>
            <a:r>
              <a:rPr lang="es-ES" sz="2400" dirty="0" err="1" smtClean="0"/>
              <a:t>index</a:t>
            </a:r>
            <a:r>
              <a:rPr lang="es-ES" sz="2400" dirty="0" smtClean="0"/>
              <a:t>, wave, SI, SQ, SU, SV</a:t>
            </a:r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write_profile</a:t>
            </a:r>
            <a:r>
              <a:rPr lang="es-ES" sz="2400" dirty="0" smtClean="0"/>
              <a:t>,  ’   .</a:t>
            </a:r>
            <a:r>
              <a:rPr lang="es-ES" sz="2400" dirty="0"/>
              <a:t>per’, </a:t>
            </a:r>
            <a:r>
              <a:rPr lang="es-ES" sz="2400" dirty="0" err="1"/>
              <a:t>index</a:t>
            </a:r>
            <a:r>
              <a:rPr lang="es-ES" sz="2400" dirty="0"/>
              <a:t>, wave, SI, SQ, SU, </a:t>
            </a:r>
            <a:r>
              <a:rPr lang="es-ES" sz="2400" dirty="0" smtClean="0"/>
              <a:t>SV</a:t>
            </a:r>
          </a:p>
          <a:p>
            <a:pPr marL="342900" indent="-342900">
              <a:buFontTx/>
              <a:buChar char="-"/>
            </a:pPr>
            <a:endParaRPr lang="es-ES" sz="2400" dirty="0"/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read_model</a:t>
            </a:r>
            <a:r>
              <a:rPr lang="es-ES" sz="2400" dirty="0" smtClean="0">
                <a:solidFill>
                  <a:srgbClr val="0000FF"/>
                </a:solidFill>
              </a:rPr>
              <a:t> </a:t>
            </a:r>
            <a:r>
              <a:rPr lang="es-ES" sz="2400" dirty="0" smtClean="0"/>
              <a:t>,  ’  .</a:t>
            </a:r>
            <a:r>
              <a:rPr lang="es-ES" sz="2400" dirty="0" err="1" smtClean="0"/>
              <a:t>mod</a:t>
            </a:r>
            <a:r>
              <a:rPr lang="es-ES" sz="2400" dirty="0" smtClean="0"/>
              <a:t>’, </a:t>
            </a:r>
            <a:r>
              <a:rPr lang="en-US" sz="2400" dirty="0"/>
              <a:t>log(</a:t>
            </a:r>
            <a:r>
              <a:rPr lang="en-US" sz="2400" dirty="0" err="1">
                <a:latin typeface="Symbol" panose="05050102010706020507" pitchFamily="18" charset="2"/>
              </a:rPr>
              <a:t>t</a:t>
            </a:r>
            <a:r>
              <a:rPr lang="en-US" sz="2400" baseline="-25000" dirty="0" err="1"/>
              <a:t>c</a:t>
            </a:r>
            <a:r>
              <a:rPr lang="en-US" sz="2400" dirty="0" smtClean="0"/>
              <a:t>), T, </a:t>
            </a:r>
            <a:r>
              <a:rPr lang="en-US" sz="2400" dirty="0" err="1" smtClean="0"/>
              <a:t>Pe</a:t>
            </a:r>
            <a:r>
              <a:rPr lang="en-US" sz="2400" dirty="0" smtClean="0"/>
              <a:t>, mic, B, </a:t>
            </a:r>
            <a:r>
              <a:rPr lang="en-US" sz="2400" dirty="0" smtClean="0">
                <a:latin typeface="Symbol" panose="05050102010706020507" pitchFamily="18" charset="2"/>
              </a:rPr>
              <a:t>g, f, </a:t>
            </a:r>
            <a:r>
              <a:rPr lang="en-US" sz="2400" dirty="0" smtClean="0"/>
              <a:t>z, </a:t>
            </a:r>
            <a:r>
              <a:rPr lang="en-US" sz="2400" dirty="0" err="1" smtClean="0"/>
              <a:t>Pg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Symbol" panose="05050102010706020507" pitchFamily="18" charset="2"/>
              </a:rPr>
              <a:t>r</a:t>
            </a:r>
            <a:r>
              <a:rPr lang="en-US" sz="2400" dirty="0"/>
              <a:t> </a:t>
            </a:r>
            <a:r>
              <a:rPr lang="en-US" sz="2400" dirty="0" smtClean="0">
                <a:solidFill>
                  <a:schemeClr val="accent2"/>
                </a:solidFill>
              </a:rPr>
              <a:t>, </a:t>
            </a:r>
            <a:r>
              <a:rPr lang="en-US" sz="2400" dirty="0" err="1" smtClean="0">
                <a:solidFill>
                  <a:schemeClr val="accent2"/>
                </a:solidFill>
              </a:rPr>
              <a:t>Vmac</a:t>
            </a:r>
            <a:r>
              <a:rPr lang="en-US" sz="2400" dirty="0" smtClean="0">
                <a:solidFill>
                  <a:schemeClr val="accent2"/>
                </a:solidFill>
              </a:rPr>
              <a:t>, filling, stray</a:t>
            </a: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write_model</a:t>
            </a:r>
            <a:r>
              <a:rPr lang="es-ES" sz="2400" dirty="0" smtClean="0"/>
              <a:t>,  ’  </a:t>
            </a:r>
            <a:r>
              <a:rPr lang="es-ES" sz="2400" dirty="0"/>
              <a:t>.</a:t>
            </a:r>
            <a:r>
              <a:rPr lang="es-ES" sz="2400" dirty="0" err="1"/>
              <a:t>mod</a:t>
            </a:r>
            <a:r>
              <a:rPr lang="es-ES" sz="2400" dirty="0"/>
              <a:t>’, </a:t>
            </a:r>
            <a:r>
              <a:rPr lang="en-US" sz="2400" dirty="0"/>
              <a:t>log(</a:t>
            </a:r>
            <a:r>
              <a:rPr lang="en-US" sz="2400" dirty="0" err="1">
                <a:latin typeface="Symbol" panose="05050102010706020507" pitchFamily="18" charset="2"/>
              </a:rPr>
              <a:t>t</a:t>
            </a:r>
            <a:r>
              <a:rPr lang="en-US" sz="2400" baseline="-25000" dirty="0" err="1"/>
              <a:t>c</a:t>
            </a:r>
            <a:r>
              <a:rPr lang="en-US" sz="2400" dirty="0"/>
              <a:t>), T, </a:t>
            </a:r>
            <a:r>
              <a:rPr lang="en-US" sz="2400" dirty="0" err="1"/>
              <a:t>Pe</a:t>
            </a:r>
            <a:r>
              <a:rPr lang="en-US" sz="2400" dirty="0"/>
              <a:t>, mic, B, </a:t>
            </a:r>
            <a:r>
              <a:rPr lang="en-US" sz="2400" dirty="0">
                <a:latin typeface="Symbol" panose="05050102010706020507" pitchFamily="18" charset="2"/>
              </a:rPr>
              <a:t>g, f, </a:t>
            </a:r>
            <a:r>
              <a:rPr lang="en-US" sz="2400" dirty="0"/>
              <a:t>z, </a:t>
            </a:r>
            <a:r>
              <a:rPr lang="en-US" sz="2400" dirty="0" err="1"/>
              <a:t>Pg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r</a:t>
            </a:r>
            <a:r>
              <a:rPr lang="en-US" sz="2400" dirty="0"/>
              <a:t> 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err="1">
                <a:solidFill>
                  <a:schemeClr val="accent2"/>
                </a:solidFill>
              </a:rPr>
              <a:t>Vmac</a:t>
            </a:r>
            <a:r>
              <a:rPr lang="en-US" sz="2400" dirty="0">
                <a:solidFill>
                  <a:schemeClr val="accent2"/>
                </a:solidFill>
              </a:rPr>
              <a:t>, filling, </a:t>
            </a:r>
            <a:r>
              <a:rPr lang="en-US" sz="2400" dirty="0" smtClean="0">
                <a:solidFill>
                  <a:schemeClr val="accent2"/>
                </a:solidFill>
              </a:rPr>
              <a:t>stray</a:t>
            </a:r>
          </a:p>
          <a:p>
            <a:pPr marL="342900" indent="-342900">
              <a:buFontTx/>
              <a:buChar char="-"/>
            </a:pPr>
            <a:endParaRPr lang="es-ES" sz="2400" dirty="0">
              <a:solidFill>
                <a:schemeClr val="accent2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read_RF</a:t>
            </a:r>
            <a:r>
              <a:rPr lang="es-ES" sz="2400" dirty="0" smtClean="0">
                <a:solidFill>
                  <a:schemeClr val="tx2"/>
                </a:solidFill>
              </a:rPr>
              <a:t>,  ’  .</a:t>
            </a:r>
            <a:r>
              <a:rPr lang="es-ES" sz="2400" dirty="0" err="1" smtClean="0">
                <a:solidFill>
                  <a:schemeClr val="tx2"/>
                </a:solidFill>
              </a:rPr>
              <a:t>rh</a:t>
            </a:r>
            <a:r>
              <a:rPr lang="es-ES" sz="2400" dirty="0" smtClean="0">
                <a:solidFill>
                  <a:schemeClr val="tx2"/>
                </a:solidFill>
              </a:rPr>
              <a:t>’, RF_SI, RF_SQ, RF_SU, RF_SV,  </a:t>
            </a:r>
            <a:r>
              <a:rPr lang="es-ES" sz="2400" dirty="0" err="1" smtClean="0">
                <a:solidFill>
                  <a:schemeClr val="tx2"/>
                </a:solidFill>
              </a:rPr>
              <a:t>ntau</a:t>
            </a:r>
            <a:r>
              <a:rPr lang="es-ES" sz="2400" dirty="0" smtClean="0">
                <a:solidFill>
                  <a:schemeClr val="tx2"/>
                </a:solidFill>
              </a:rPr>
              <a:t>, </a:t>
            </a:r>
            <a:r>
              <a:rPr lang="es-ES" sz="2400" dirty="0" err="1" smtClean="0">
                <a:solidFill>
                  <a:schemeClr val="tx2"/>
                </a:solidFill>
              </a:rPr>
              <a:t>nlam</a:t>
            </a:r>
            <a:endParaRPr lang="es-ES" sz="2400" dirty="0" smtClean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400" dirty="0" err="1" smtClean="0">
                <a:solidFill>
                  <a:schemeClr val="tx2"/>
                </a:solidFill>
              </a:rPr>
              <a:t>read_RF_nomag</a:t>
            </a:r>
            <a:r>
              <a:rPr lang="es-ES" sz="2400" dirty="0" smtClean="0">
                <a:solidFill>
                  <a:schemeClr val="tx2"/>
                </a:solidFill>
              </a:rPr>
              <a:t>,  </a:t>
            </a:r>
            <a:r>
              <a:rPr lang="es-ES" sz="2400" dirty="0">
                <a:solidFill>
                  <a:schemeClr val="tx2"/>
                </a:solidFill>
              </a:rPr>
              <a:t>’  .</a:t>
            </a:r>
            <a:r>
              <a:rPr lang="es-ES" sz="2400" dirty="0" err="1">
                <a:solidFill>
                  <a:schemeClr val="tx2"/>
                </a:solidFill>
              </a:rPr>
              <a:t>rh</a:t>
            </a:r>
            <a:r>
              <a:rPr lang="es-ES" sz="2400" dirty="0">
                <a:solidFill>
                  <a:schemeClr val="tx2"/>
                </a:solidFill>
              </a:rPr>
              <a:t>’, </a:t>
            </a:r>
            <a:r>
              <a:rPr lang="es-ES" sz="2400" dirty="0" smtClean="0">
                <a:solidFill>
                  <a:schemeClr val="tx2"/>
                </a:solidFill>
              </a:rPr>
              <a:t>RF_SI,  </a:t>
            </a:r>
            <a:r>
              <a:rPr lang="es-ES" sz="2400" dirty="0" err="1">
                <a:solidFill>
                  <a:schemeClr val="tx2"/>
                </a:solidFill>
              </a:rPr>
              <a:t>ntau</a:t>
            </a:r>
            <a:r>
              <a:rPr lang="es-ES" sz="2400" dirty="0">
                <a:solidFill>
                  <a:schemeClr val="tx2"/>
                </a:solidFill>
              </a:rPr>
              <a:t>, </a:t>
            </a:r>
            <a:r>
              <a:rPr lang="es-ES" sz="2400" dirty="0" err="1" smtClean="0">
                <a:solidFill>
                  <a:schemeClr val="tx2"/>
                </a:solidFill>
              </a:rPr>
              <a:t>nlam</a:t>
            </a:r>
            <a:endParaRPr lang="es-ES" sz="2400" dirty="0" smtClean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endParaRPr lang="es-ES" sz="2400" dirty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400" dirty="0" err="1">
                <a:solidFill>
                  <a:schemeClr val="tx2"/>
                </a:solidFill>
              </a:rPr>
              <a:t>Pe_PgT</a:t>
            </a:r>
            <a:r>
              <a:rPr lang="es-ES" sz="2400" dirty="0">
                <a:solidFill>
                  <a:schemeClr val="tx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T, </a:t>
            </a:r>
            <a:r>
              <a:rPr lang="en-US" sz="2400" dirty="0" err="1">
                <a:solidFill>
                  <a:srgbClr val="7030A0"/>
                </a:solidFill>
              </a:rPr>
              <a:t>Pg</a:t>
            </a:r>
            <a:r>
              <a:rPr lang="en-US" sz="2400" dirty="0"/>
              <a:t>, </a:t>
            </a:r>
            <a:r>
              <a:rPr lang="en-US" sz="2400" dirty="0" err="1"/>
              <a:t>Pe</a:t>
            </a:r>
            <a:r>
              <a:rPr lang="en-US" sz="2400" dirty="0"/>
              <a:t>,</a:t>
            </a:r>
            <a:r>
              <a:rPr lang="en-US" sz="2400" dirty="0">
                <a:latin typeface="Symbol" panose="05050102010706020507" pitchFamily="18" charset="2"/>
              </a:rPr>
              <a:t> m, r 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g</a:t>
            </a:r>
            <a:r>
              <a:rPr lang="en-US" sz="2400" baseline="-25000" dirty="0"/>
              <a:t>ad 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k </a:t>
            </a:r>
            <a:r>
              <a:rPr lang="en-US" sz="2400" dirty="0"/>
              <a:t>, ne , </a:t>
            </a:r>
            <a:r>
              <a:rPr lang="en-US" sz="2400" dirty="0" err="1"/>
              <a:t>nH</a:t>
            </a:r>
            <a:r>
              <a:rPr lang="en-US" sz="2400" dirty="0"/>
              <a:t> , </a:t>
            </a:r>
            <a:r>
              <a:rPr lang="en-US" sz="2400" dirty="0" err="1"/>
              <a:t>nH</a:t>
            </a:r>
            <a:r>
              <a:rPr lang="en-US" sz="2400" dirty="0"/>
              <a:t>+ , </a:t>
            </a:r>
            <a:r>
              <a:rPr lang="en-US" sz="2400" dirty="0" err="1"/>
              <a:t>ion.deg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a, </a:t>
            </a:r>
            <a:r>
              <a:rPr lang="en-US" sz="2400" dirty="0" smtClean="0">
                <a:latin typeface="Symbol" panose="05050102010706020507" pitchFamily="18" charset="2"/>
              </a:rPr>
              <a:t>d</a:t>
            </a:r>
            <a:r>
              <a:rPr lang="en-US" sz="2400" dirty="0">
                <a:latin typeface="Symbol" panose="05050102010706020507" pitchFamily="18" charset="2"/>
              </a:rPr>
              <a:t>,</a:t>
            </a:r>
            <a:r>
              <a:rPr lang="en-US" sz="2400" dirty="0"/>
              <a:t> </a:t>
            </a:r>
            <a:r>
              <a:rPr lang="en-US" sz="2400" dirty="0" smtClean="0"/>
              <a:t>c</a:t>
            </a:r>
            <a:r>
              <a:rPr lang="en-US" sz="2400" baseline="-25000" dirty="0" smtClean="0"/>
              <a:t>v</a:t>
            </a:r>
            <a:r>
              <a:rPr lang="en-US" sz="2400" dirty="0" smtClean="0"/>
              <a:t> </a:t>
            </a:r>
            <a:r>
              <a:rPr lang="en-US" sz="2400" dirty="0"/>
              <a:t>,  </a:t>
            </a:r>
            <a:r>
              <a:rPr lang="en-US" sz="2400" dirty="0" err="1" smtClean="0"/>
              <a:t>c</a:t>
            </a:r>
            <a:r>
              <a:rPr lang="en-US" sz="2400" baseline="-25000" dirty="0" err="1" smtClean="0"/>
              <a:t>p</a:t>
            </a:r>
            <a:r>
              <a:rPr lang="en-US" sz="2400" dirty="0"/>
              <a:t> ,  </a:t>
            </a:r>
            <a:r>
              <a:rPr lang="en-US" sz="2400" dirty="0" err="1" smtClean="0"/>
              <a:t>c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,</a:t>
            </a:r>
            <a:r>
              <a:rPr lang="en-US" sz="2400" baseline="-25000" dirty="0" smtClean="0"/>
              <a:t> </a:t>
            </a:r>
            <a:r>
              <a:rPr lang="en-US" sz="2400" dirty="0"/>
              <a:t>   </a:t>
            </a:r>
            <a:r>
              <a:rPr lang="en-US" sz="2400" dirty="0" smtClean="0"/>
              <a:t> </a:t>
            </a:r>
            <a:r>
              <a:rPr lang="en-US" sz="2400" baseline="-25000" dirty="0" smtClean="0"/>
              <a:t>ad</a:t>
            </a:r>
            <a:r>
              <a:rPr lang="en-US" sz="2400" dirty="0"/>
              <a:t> </a:t>
            </a:r>
            <a:endParaRPr lang="en-US" sz="2400" dirty="0" smtClean="0"/>
          </a:p>
          <a:p>
            <a:pPr marL="342900" indent="-342900">
              <a:buFontTx/>
              <a:buChar char="-"/>
            </a:pPr>
            <a:r>
              <a:rPr lang="es-ES" sz="2400" dirty="0" err="1">
                <a:solidFill>
                  <a:schemeClr val="tx2"/>
                </a:solidFill>
              </a:rPr>
              <a:t>Pe_PgT</a:t>
            </a:r>
            <a:r>
              <a:rPr lang="es-ES" sz="2400" dirty="0">
                <a:solidFill>
                  <a:schemeClr val="tx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T</a:t>
            </a:r>
            <a:r>
              <a:rPr lang="en-US" sz="2400" dirty="0" smtClean="0">
                <a:solidFill>
                  <a:srgbClr val="7030A0"/>
                </a:solidFill>
              </a:rPr>
              <a:t>, </a:t>
            </a:r>
            <a:r>
              <a:rPr lang="en-US" sz="2400" dirty="0" err="1" smtClean="0">
                <a:solidFill>
                  <a:srgbClr val="7030A0"/>
                </a:solidFill>
              </a:rPr>
              <a:t>Pe</a:t>
            </a:r>
            <a:r>
              <a:rPr lang="en-US" sz="2400" dirty="0" smtClean="0"/>
              <a:t>, </a:t>
            </a:r>
            <a:r>
              <a:rPr lang="en-US" sz="2400" dirty="0" err="1" smtClean="0"/>
              <a:t>Pg</a:t>
            </a:r>
            <a:r>
              <a:rPr lang="en-US" sz="2400" dirty="0" smtClean="0"/>
              <a:t>,</a:t>
            </a:r>
            <a:r>
              <a:rPr lang="en-US" sz="2400" dirty="0" smtClean="0">
                <a:latin typeface="Symbol" panose="05050102010706020507" pitchFamily="18" charset="2"/>
              </a:rPr>
              <a:t> </a:t>
            </a:r>
            <a:r>
              <a:rPr lang="en-US" sz="2400" dirty="0">
                <a:latin typeface="Symbol" panose="05050102010706020507" pitchFamily="18" charset="2"/>
              </a:rPr>
              <a:t>m, r 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g</a:t>
            </a:r>
            <a:r>
              <a:rPr lang="en-US" sz="2400" baseline="-25000" dirty="0"/>
              <a:t>ad 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k </a:t>
            </a:r>
            <a:r>
              <a:rPr lang="en-US" sz="2400" dirty="0"/>
              <a:t>, ne , </a:t>
            </a:r>
            <a:r>
              <a:rPr lang="en-US" sz="2400" dirty="0" err="1"/>
              <a:t>nH</a:t>
            </a:r>
            <a:r>
              <a:rPr lang="en-US" sz="2400" dirty="0"/>
              <a:t> , </a:t>
            </a:r>
            <a:r>
              <a:rPr lang="en-US" sz="2400" dirty="0" err="1"/>
              <a:t>nH</a:t>
            </a:r>
            <a:r>
              <a:rPr lang="en-US" sz="2400" dirty="0"/>
              <a:t>+ , </a:t>
            </a:r>
            <a:r>
              <a:rPr lang="en-US" sz="2400" dirty="0" err="1"/>
              <a:t>ion.deg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a, </a:t>
            </a:r>
            <a:r>
              <a:rPr lang="en-US" sz="2400" dirty="0" smtClean="0">
                <a:latin typeface="Symbol" panose="05050102010706020507" pitchFamily="18" charset="2"/>
              </a:rPr>
              <a:t>d</a:t>
            </a:r>
            <a:r>
              <a:rPr lang="en-US" sz="2400" dirty="0">
                <a:latin typeface="Symbol" panose="05050102010706020507" pitchFamily="18" charset="2"/>
              </a:rPr>
              <a:t>,</a:t>
            </a:r>
            <a:r>
              <a:rPr lang="en-US" sz="2400" dirty="0"/>
              <a:t> </a:t>
            </a:r>
            <a:r>
              <a:rPr lang="en-US" sz="2400" dirty="0" smtClean="0"/>
              <a:t>c</a:t>
            </a:r>
            <a:r>
              <a:rPr lang="en-US" sz="2400" baseline="-25000" dirty="0" smtClean="0"/>
              <a:t>v</a:t>
            </a:r>
            <a:r>
              <a:rPr lang="en-US" sz="2400" dirty="0" smtClean="0"/>
              <a:t> </a:t>
            </a:r>
            <a:r>
              <a:rPr lang="en-US" sz="2400" dirty="0"/>
              <a:t>,  </a:t>
            </a:r>
            <a:r>
              <a:rPr lang="en-US" sz="2400" dirty="0" err="1" smtClean="0"/>
              <a:t>c</a:t>
            </a:r>
            <a:r>
              <a:rPr lang="en-US" sz="2400" baseline="-25000" dirty="0" err="1" smtClean="0"/>
              <a:t>p</a:t>
            </a:r>
            <a:r>
              <a:rPr lang="en-US" sz="2400" dirty="0"/>
              <a:t> ,  </a:t>
            </a:r>
            <a:r>
              <a:rPr lang="en-US" sz="2400" dirty="0" err="1" smtClean="0"/>
              <a:t>c</a:t>
            </a:r>
            <a:r>
              <a:rPr lang="en-US" sz="2400" baseline="-25000" dirty="0" err="1" smtClean="0"/>
              <a:t>s</a:t>
            </a:r>
            <a:r>
              <a:rPr lang="en-US" sz="2400" dirty="0"/>
              <a:t>,</a:t>
            </a:r>
            <a:r>
              <a:rPr lang="en-US" sz="2400" baseline="-25000" dirty="0"/>
              <a:t> </a:t>
            </a:r>
            <a:r>
              <a:rPr lang="en-US" sz="2400" dirty="0"/>
              <a:t>    </a:t>
            </a:r>
            <a:r>
              <a:rPr lang="en-US" sz="2400" baseline="-25000" dirty="0" smtClean="0"/>
              <a:t>ad</a:t>
            </a:r>
            <a:r>
              <a:rPr lang="en-US" sz="2400" dirty="0"/>
              <a:t> </a:t>
            </a:r>
            <a:r>
              <a:rPr lang="en-US" sz="2400" dirty="0" smtClean="0"/>
              <a:t> </a:t>
            </a:r>
            <a:endParaRPr lang="es-ES" sz="2400" dirty="0">
              <a:solidFill>
                <a:schemeClr val="tx2"/>
              </a:solidFill>
            </a:endParaRP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999574"/>
              </p:ext>
            </p:extLst>
          </p:nvPr>
        </p:nvGraphicFramePr>
        <p:xfrm>
          <a:off x="9156700" y="5302250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" name="Ecuación" r:id="rId4" imgW="152280" imgH="177480" progId="Equation.3">
                  <p:embed/>
                </p:oleObj>
              </mc:Choice>
              <mc:Fallback>
                <p:oleObj name="Ecuación" r:id="rId4" imgW="1522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56700" y="5302250"/>
                        <a:ext cx="3810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577955"/>
              </p:ext>
            </p:extLst>
          </p:nvPr>
        </p:nvGraphicFramePr>
        <p:xfrm>
          <a:off x="9156700" y="5683250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5" name="Ecuación" r:id="rId6" imgW="152280" imgH="177480" progId="Equation.3">
                  <p:embed/>
                </p:oleObj>
              </mc:Choice>
              <mc:Fallback>
                <p:oleObj name="Ecuación" r:id="rId6" imgW="1522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56700" y="5683250"/>
                        <a:ext cx="3810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11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lang="es-ES" sz="3100" dirty="0" smtClean="0">
                <a:solidFill>
                  <a:schemeClr val="bg1"/>
                </a:solidFill>
              </a:rPr>
              <a:t>                   </a:t>
            </a:r>
            <a:r>
              <a:rPr lang="es-ES" sz="3100" dirty="0" err="1" smtClean="0">
                <a:solidFill>
                  <a:schemeClr val="bg1"/>
                </a:solidFill>
              </a:rPr>
              <a:t>Some</a:t>
            </a:r>
            <a:r>
              <a:rPr lang="es-ES" sz="3100" dirty="0" smtClean="0">
                <a:solidFill>
                  <a:schemeClr val="bg1"/>
                </a:solidFill>
              </a:rPr>
              <a:t> </a:t>
            </a:r>
            <a:r>
              <a:rPr lang="es-ES" sz="3100" dirty="0" err="1" smtClean="0">
                <a:solidFill>
                  <a:schemeClr val="bg1"/>
                </a:solidFill>
              </a:rPr>
              <a:t>tools</a:t>
            </a:r>
            <a:endParaRPr sz="31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8900" y="1263650"/>
            <a:ext cx="106045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IDL </a:t>
            </a:r>
            <a:r>
              <a:rPr lang="es-ES" sz="2400" dirty="0" err="1" smtClean="0"/>
              <a:t>procedures</a:t>
            </a:r>
            <a:endParaRPr lang="es-ES" sz="2400" dirty="0" smtClean="0"/>
          </a:p>
          <a:p>
            <a:endParaRPr lang="es-ES" sz="2400" dirty="0"/>
          </a:p>
          <a:p>
            <a:r>
              <a:rPr lang="en-US" dirty="0"/>
              <a:t>pro Pe_PgT,T,Pg,Pe,pesomedio,rho,gamma_ad,kappa,nelec,nH,nHplus,grd_ion,alpha,delta,c_v,c_p,c_s,nabl_ad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;</a:t>
            </a:r>
            <a:r>
              <a:rPr lang="en-US" dirty="0"/>
              <a:t> </a:t>
            </a:r>
            <a:r>
              <a:rPr lang="en-US" dirty="0" smtClean="0"/>
              <a:t>evaluates:  </a:t>
            </a:r>
            <a:r>
              <a:rPr lang="en-US" dirty="0" err="1"/>
              <a:t>Pe</a:t>
            </a:r>
            <a:r>
              <a:rPr lang="en-US" dirty="0" smtClean="0"/>
              <a:t>, </a:t>
            </a:r>
            <a:r>
              <a:rPr lang="en-US" dirty="0" err="1" smtClean="0"/>
              <a:t>meanweight</a:t>
            </a:r>
            <a:r>
              <a:rPr lang="en-US" dirty="0" smtClean="0"/>
              <a:t>, </a:t>
            </a:r>
            <a:r>
              <a:rPr lang="en-US" dirty="0"/>
              <a:t>rho, kappa</a:t>
            </a:r>
            <a:br>
              <a:rPr lang="en-US" dirty="0"/>
            </a:br>
            <a:r>
              <a:rPr lang="en-US" dirty="0"/>
              <a:t>;       </a:t>
            </a:r>
            <a:r>
              <a:rPr lang="en-US" dirty="0" smtClean="0"/>
              <a:t>             ne,  </a:t>
            </a:r>
            <a:r>
              <a:rPr lang="en-US" dirty="0" err="1" smtClean="0"/>
              <a:t>nH</a:t>
            </a:r>
            <a:r>
              <a:rPr lang="en-US" dirty="0" smtClean="0"/>
              <a:t>,  </a:t>
            </a:r>
            <a:r>
              <a:rPr lang="en-US" dirty="0" err="1"/>
              <a:t>nH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;        </a:t>
            </a:r>
            <a:r>
              <a:rPr lang="en-US" dirty="0" smtClean="0"/>
              <a:t>            </a:t>
            </a:r>
            <a:r>
              <a:rPr lang="en-US" dirty="0" err="1" smtClean="0"/>
              <a:t>grd_ion</a:t>
            </a:r>
            <a:r>
              <a:rPr lang="en-US" dirty="0" smtClean="0"/>
              <a:t>, alpha, </a:t>
            </a:r>
            <a:r>
              <a:rPr lang="en-US" dirty="0"/>
              <a:t>delta</a:t>
            </a:r>
            <a:br>
              <a:rPr lang="en-US" dirty="0"/>
            </a:br>
            <a:r>
              <a:rPr lang="en-US" dirty="0"/>
              <a:t>;        </a:t>
            </a:r>
            <a:r>
              <a:rPr lang="en-US" dirty="0" smtClean="0"/>
              <a:t>            </a:t>
            </a:r>
            <a:r>
              <a:rPr lang="en-US" dirty="0" err="1" smtClean="0"/>
              <a:t>c_v</a:t>
            </a:r>
            <a:r>
              <a:rPr lang="en-US" dirty="0" smtClean="0"/>
              <a:t>, </a:t>
            </a:r>
            <a:r>
              <a:rPr lang="en-US" dirty="0" err="1" smtClean="0"/>
              <a:t>c_p</a:t>
            </a:r>
            <a:r>
              <a:rPr lang="en-US" dirty="0" smtClean="0"/>
              <a:t>, </a:t>
            </a:r>
            <a:r>
              <a:rPr lang="en-US" dirty="0" err="1" smtClean="0"/>
              <a:t>c_s</a:t>
            </a:r>
            <a:r>
              <a:rPr lang="en-US" dirty="0" smtClean="0"/>
              <a:t>, </a:t>
            </a:r>
            <a:r>
              <a:rPr lang="en-US" dirty="0" err="1"/>
              <a:t>nabl_ad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; calling to  </a:t>
            </a:r>
            <a:r>
              <a:rPr lang="en-US" dirty="0" err="1" smtClean="0"/>
              <a:t>fortran</a:t>
            </a:r>
            <a:r>
              <a:rPr lang="en-US" dirty="0" smtClean="0"/>
              <a:t> program </a:t>
            </a:r>
            <a:r>
              <a:rPr lang="en-US" dirty="0" err="1" smtClean="0"/>
              <a:t>PemufromPgT_i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; </a:t>
            </a:r>
            <a:r>
              <a:rPr lang="en-US" dirty="0" smtClean="0"/>
              <a:t>Input:  </a:t>
            </a:r>
            <a:r>
              <a:rPr lang="en-US" dirty="0" err="1" smtClean="0"/>
              <a:t>Pg</a:t>
            </a:r>
            <a:r>
              <a:rPr lang="en-US" dirty="0" smtClean="0"/>
              <a:t>  &amp; 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Tch</a:t>
            </a:r>
            <a:r>
              <a:rPr lang="en-US" dirty="0"/>
              <a:t>=string(T)</a:t>
            </a:r>
            <a:br>
              <a:rPr lang="en-US" dirty="0"/>
            </a:br>
            <a:r>
              <a:rPr lang="en-US" dirty="0" err="1"/>
              <a:t>Pgch</a:t>
            </a:r>
            <a:r>
              <a:rPr lang="en-US" dirty="0"/>
              <a:t>=string(</a:t>
            </a:r>
            <a:r>
              <a:rPr lang="en-US" dirty="0" err="1"/>
              <a:t>Pg</a:t>
            </a:r>
            <a:r>
              <a:rPr lang="en-US" dirty="0" smtClean="0"/>
              <a:t>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spawn,'</a:t>
            </a:r>
            <a:r>
              <a:rPr lang="en-US" dirty="0" err="1"/>
              <a:t>rm</a:t>
            </a:r>
            <a:r>
              <a:rPr lang="en-US" dirty="0"/>
              <a:t> -f </a:t>
            </a:r>
            <a:r>
              <a:rPr lang="en-US" dirty="0" err="1"/>
              <a:t>borrame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spawn, 'echo '+</a:t>
            </a:r>
            <a:r>
              <a:rPr lang="en-US" dirty="0" err="1"/>
              <a:t>Tch</a:t>
            </a:r>
            <a:r>
              <a:rPr lang="en-US" dirty="0"/>
              <a:t>+','+</a:t>
            </a:r>
            <a:r>
              <a:rPr lang="en-US" dirty="0" err="1"/>
              <a:t>Pgch</a:t>
            </a:r>
            <a:r>
              <a:rPr lang="en-US" dirty="0"/>
              <a:t>+' | </a:t>
            </a:r>
            <a:r>
              <a:rPr lang="en-US" dirty="0">
                <a:solidFill>
                  <a:srgbClr val="FF0000"/>
                </a:solidFill>
              </a:rPr>
              <a:t>/home/</a:t>
            </a:r>
            <a:r>
              <a:rPr lang="en-US" dirty="0" err="1">
                <a:solidFill>
                  <a:srgbClr val="FF0000"/>
                </a:solidFill>
              </a:rPr>
              <a:t>brc</a:t>
            </a:r>
            <a:r>
              <a:rPr lang="en-US" dirty="0">
                <a:solidFill>
                  <a:srgbClr val="FF0000"/>
                </a:solidFill>
              </a:rPr>
              <a:t>/SIR/SIR2015/</a:t>
            </a:r>
            <a:r>
              <a:rPr lang="en-US" dirty="0" err="1"/>
              <a:t>PemufromPgT_i.x</a:t>
            </a:r>
            <a:r>
              <a:rPr lang="en-US" dirty="0"/>
              <a:t> &gt; </a:t>
            </a:r>
            <a:r>
              <a:rPr lang="en-US" dirty="0" err="1"/>
              <a:t>borrame</a:t>
            </a:r>
            <a:r>
              <a:rPr lang="en-US" dirty="0"/>
              <a:t>'</a:t>
            </a:r>
            <a:endParaRPr lang="es-ES" dirty="0" smtClean="0"/>
          </a:p>
          <a:p>
            <a:r>
              <a:rPr lang="en-US" sz="2400" dirty="0"/>
              <a:t> </a:t>
            </a:r>
            <a:endParaRPr lang="en-US" sz="2400" dirty="0" smtClean="0"/>
          </a:p>
          <a:p>
            <a:pPr marL="342900" indent="-342900"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767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2"/>
          <p:cNvSpPr/>
          <p:nvPr/>
        </p:nvSpPr>
        <p:spPr>
          <a:xfrm>
            <a:off x="812293" y="6518052"/>
            <a:ext cx="9244876" cy="765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Basilio Ruiz Cobo, IAC </a:t>
            </a:r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SIR course at NSO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15 – 26 May, 2017</a:t>
            </a:r>
            <a:endParaRPr sz="1799" dirty="0"/>
          </a:p>
        </p:txBody>
      </p:sp>
      <p:sp>
        <p:nvSpPr>
          <p:cNvPr id="38" name="CustomShape 3"/>
          <p:cNvSpPr/>
          <p:nvPr/>
        </p:nvSpPr>
        <p:spPr>
          <a:xfrm>
            <a:off x="812293" y="2193639"/>
            <a:ext cx="8466882" cy="1583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</p:txBody>
      </p:sp>
      <p:sp>
        <p:nvSpPr>
          <p:cNvPr id="2" name="Rectángulo 1"/>
          <p:cNvSpPr/>
          <p:nvPr/>
        </p:nvSpPr>
        <p:spPr>
          <a:xfrm>
            <a:off x="2673350" y="1797050"/>
            <a:ext cx="53467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lang="en-US" sz="2000" spc="-5" dirty="0">
                <a:latin typeface="Arial"/>
                <a:cs typeface="Arial"/>
              </a:rPr>
              <a:t>Download exercises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from:</a:t>
            </a: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  <a:hlinkClick r:id="rId2"/>
            </a:endParaRPr>
          </a:p>
          <a:p>
            <a:pPr marL="447040" indent="-434975"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https://github.com/BasilioRuiz/SIR-course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489" dirty="0" smtClean="0">
                <a:solidFill>
                  <a:srgbClr val="000000"/>
                </a:solidFill>
                <a:latin typeface="Arial"/>
                <a:ea typeface="DejaVu Sans"/>
              </a:rPr>
              <a:t>SIR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Exercises</a:t>
            </a: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949429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1</a:t>
            </a:r>
            <a:endParaRPr sz="1799"/>
          </a:p>
        </p:txBody>
      </p:sp>
      <p:sp>
        <p:nvSpPr>
          <p:cNvPr id="40" name="CustomShape 2"/>
          <p:cNvSpPr/>
          <p:nvPr/>
        </p:nvSpPr>
        <p:spPr>
          <a:xfrm>
            <a:off x="726290" y="6389476"/>
            <a:ext cx="9330879" cy="1078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read_model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,'hsra11.mod',logtau,T,pe,mic,B,V_LOS,gamma,phi,mac,filling,stray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B=1000+400.*logtau           &amp;   v=2.e5+0.*logtau       &amp; gamma=60.+  0.*logtau  </a:t>
            </a: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write_model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,'model1.mod',logtau,T,pe,mic,B,V_LOS,gamma,phi,mac,filling,stray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1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Spectral synthesis and inversion of synthetic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Use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HSRA model to </a:t>
            </a:r>
            <a:r>
              <a:rPr lang="en-US" sz="1999" dirty="0">
                <a:solidFill>
                  <a:srgbClr val="C00000"/>
                </a:solidFill>
                <a:latin typeface="Calibri"/>
                <a:ea typeface="ArialMT"/>
              </a:rPr>
              <a:t>synthesize Stokes profiles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1.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(e.g., 1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kG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60º, 2 km/s)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2.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gradients of B and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3.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gradients of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hsra11.mod)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 nodes in B,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inclination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32906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2</a:t>
            </a:r>
            <a:endParaRPr sz="1799" dirty="0"/>
          </a:p>
        </p:txBody>
      </p:sp>
      <p:sp>
        <p:nvSpPr>
          <p:cNvPr id="43" name="CustomShape 2"/>
          <p:cNvSpPr/>
          <p:nvPr/>
        </p:nvSpPr>
        <p:spPr>
          <a:xfrm>
            <a:off x="743922" y="6659363"/>
            <a:ext cx="9217887" cy="808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If no instrumental PSF is available, </a:t>
            </a: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macroturbulence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mimic its effect (i.e, invert v</a:t>
            </a:r>
            <a:r>
              <a:rPr lang="en-US" sz="1399" baseline="-25000">
                <a:solidFill>
                  <a:srgbClr val="000000"/>
                </a:solidFill>
                <a:latin typeface="Calibri"/>
                <a:ea typeface="ArialMT"/>
              </a:rPr>
              <a:t>mac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)</a:t>
            </a: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more weight for Q, U and V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force better fits to those parameters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4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Inversion of profiles from dark-cored penumbral filament.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  <a:ea typeface="ArialMT"/>
              </a:rPr>
              <a:t>Hinode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ArialMT"/>
              </a:rPr>
              <a:t>/SO 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observations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SNR~1000, no telluric lines, 2 lines Fe I 630.1 &amp; 630.2 nm. Strong, symmetric signals.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1. What kind of model would you use to invert them?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2. Can the fit be improved with more nodes in T? (use 2 cycles!)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3. What happens with 2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4. What happens with 10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9688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3</a:t>
            </a:r>
            <a:endParaRPr sz="1799"/>
          </a:p>
        </p:txBody>
      </p:sp>
      <p:sp>
        <p:nvSpPr>
          <p:cNvPr id="46" name="CustomShape 2"/>
          <p:cNvSpPr/>
          <p:nvPr/>
        </p:nvSpPr>
        <p:spPr>
          <a:xfrm>
            <a:off x="812293" y="6119589"/>
            <a:ext cx="9244876" cy="1339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SIR writes the error bars in a .err file that you can read using:  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 err="1">
                <a:solidFill>
                  <a:srgbClr val="C00000"/>
                </a:solidFill>
                <a:latin typeface="Calibri"/>
                <a:ea typeface="ArialMT"/>
              </a:rPr>
              <a:t>read_model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,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' [   ].err',logtau,T_err,p_err,mic_err,B_err,V_LOS,gamma,phi,mac,filling,stray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And the region of sensitivity by: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sensitivity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, </a:t>
            </a:r>
            <a:r>
              <a:rPr lang="en-US" sz="1399" dirty="0" err="1">
                <a:solidFill>
                  <a:srgbClr val="000000"/>
                </a:solidFill>
                <a:latin typeface="Calibri"/>
                <a:ea typeface="ArialMT"/>
              </a:rPr>
              <a:t>Stokes_obs,Stokes_syn,model,RF,logtau,uncertainties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	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Error estimation and Region of sensitivity.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error bars for magnetic field strength, inclination and azimuth for the last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 inversion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of Exercise 2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region of sensitivity of the azimuth.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4171591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78049"/>
            <a:ext cx="7924800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40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222500"/>
            <a:ext cx="7467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9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sp>
        <p:nvSpPr>
          <p:cNvPr id="11" name="Elipse 10"/>
          <p:cNvSpPr/>
          <p:nvPr/>
        </p:nvSpPr>
        <p:spPr>
          <a:xfrm>
            <a:off x="6146800" y="3930651"/>
            <a:ext cx="571500" cy="962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184900" y="499745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i="1" dirty="0" smtClean="0">
                <a:solidFill>
                  <a:srgbClr val="FF0000"/>
                </a:solidFill>
              </a:rPr>
              <a:t>S</a:t>
            </a:r>
            <a:r>
              <a:rPr lang="es-ES" sz="3200" i="1" baseline="-25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774700" y="5471597"/>
            <a:ext cx="5396684" cy="1659453"/>
            <a:chOff x="446904" y="2877622"/>
            <a:chExt cx="5396684" cy="1659453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2568486"/>
                </p:ext>
              </p:extLst>
            </p:nvPr>
          </p:nvGraphicFramePr>
          <p:xfrm>
            <a:off x="3325813" y="3198813"/>
            <a:ext cx="2517775" cy="1338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8" name="Ecuación" r:id="rId4" imgW="812520" imgH="431640" progId="Equation.3">
                    <p:embed/>
                  </p:oleObj>
                </mc:Choice>
                <mc:Fallback>
                  <p:oleObj name="Ecuación" r:id="rId4" imgW="8125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25813" y="3198813"/>
                          <a:ext cx="2517775" cy="1338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upo 15"/>
            <p:cNvGrpSpPr/>
            <p:nvPr/>
          </p:nvGrpSpPr>
          <p:grpSpPr>
            <a:xfrm>
              <a:off x="603250" y="3168650"/>
              <a:ext cx="1887538" cy="1317625"/>
              <a:chOff x="603250" y="3168650"/>
              <a:chExt cx="1887538" cy="1317625"/>
            </a:xfrm>
          </p:grpSpPr>
          <p:graphicFrame>
            <p:nvGraphicFramePr>
              <p:cNvPr id="19" name="Objeto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915152"/>
                  </p:ext>
                </p:extLst>
              </p:nvPr>
            </p:nvGraphicFramePr>
            <p:xfrm>
              <a:off x="603250" y="3168650"/>
              <a:ext cx="1887538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39" name="Ecuación" r:id="rId6" imgW="609480" imgH="228600" progId="Equation.3">
                      <p:embed/>
                    </p:oleObj>
                  </mc:Choice>
                  <mc:Fallback>
                    <p:oleObj name="Ecuación" r:id="rId6" imgW="6094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03250" y="3168650"/>
                            <a:ext cx="1887538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to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26896"/>
                  </p:ext>
                </p:extLst>
              </p:nvPr>
            </p:nvGraphicFramePr>
            <p:xfrm>
              <a:off x="623888" y="3778250"/>
              <a:ext cx="1847850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40" name="Ecuación" r:id="rId8" imgW="596880" imgH="228600" progId="Equation.3">
                      <p:embed/>
                    </p:oleObj>
                  </mc:Choice>
                  <mc:Fallback>
                    <p:oleObj name="Ecuación" r:id="rId8" imgW="5968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23888" y="3778250"/>
                            <a:ext cx="1847850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CuadroTexto 16"/>
            <p:cNvSpPr txBox="1"/>
            <p:nvPr/>
          </p:nvSpPr>
          <p:spPr>
            <a:xfrm>
              <a:off x="1580379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cm</a:t>
              </a:r>
              <a:r>
                <a:rPr lang="es-ES" baseline="30000" dirty="0" smtClean="0"/>
                <a:t>2</a:t>
              </a:r>
              <a:r>
                <a:rPr lang="es-ES" dirty="0" smtClean="0"/>
                <a:t>/ g</a:t>
              </a:r>
              <a:endParaRPr lang="en-US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46904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cm</a:t>
              </a:r>
              <a:endParaRPr lang="en-US" dirty="0"/>
            </a:p>
          </p:txBody>
        </p:sp>
      </p:grpSp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472294"/>
              </p:ext>
            </p:extLst>
          </p:nvPr>
        </p:nvGraphicFramePr>
        <p:xfrm>
          <a:off x="6870700" y="4128225"/>
          <a:ext cx="1752600" cy="56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1" name="Ecuación" r:id="rId10" imgW="711000" imgH="228600" progId="Equation.3">
                  <p:embed/>
                </p:oleObj>
              </mc:Choice>
              <mc:Fallback>
                <p:oleObj name="Ecuación" r:id="rId10" imgW="711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70700" y="4128225"/>
                        <a:ext cx="1752600" cy="564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upo 22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0896086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2" name="Ecuación" r:id="rId12" imgW="939600" imgH="482400" progId="Equation.3">
                    <p:embed/>
                  </p:oleObj>
                </mc:Choice>
                <mc:Fallback>
                  <p:oleObj name="Ecuación" r:id="rId12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to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421735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3" name="Ecuación" r:id="rId14" imgW="1041120" imgH="431640" progId="Equation.3">
                    <p:embed/>
                  </p:oleObj>
                </mc:Choice>
                <mc:Fallback>
                  <p:oleObj name="Ecuación" r:id="rId14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4" name="Ecuación" r:id="rId16" imgW="1015920" imgH="393480" progId="Equation.3">
                  <p:embed/>
                </p:oleObj>
              </mc:Choice>
              <mc:Fallback>
                <p:oleObj name="Ecuación" r:id="rId1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59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Multiline inversion including blends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Calibri"/>
              <a:ea typeface="ArialMT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1. Select the spectral regions around the Fe I lines: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    1562.1, 1563.2, 1564.5 (blended with 64.85 &amp; 65.29), 1566.2 (blended with 66.5)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2. Write the profile and grid files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3. Invert, including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micro- 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and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macro-turbulence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(because we have not used PSF)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. Use 2 cycles to obtain gradients (because we have several lines)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 increasing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number of nodes in 2nd cycle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.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 </a:t>
            </a:r>
            <a:endParaRPr lang="en-US" sz="20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782622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 </a:t>
            </a:r>
            <a:r>
              <a:rPr lang="en-US" sz="2799" dirty="0" err="1" smtClean="0">
                <a:solidFill>
                  <a:srgbClr val="000000"/>
                </a:solidFill>
                <a:latin typeface="Calibri"/>
                <a:ea typeface="DejaVu Sans"/>
              </a:rPr>
              <a:t>bis</a:t>
            </a:r>
            <a:endParaRPr sz="1799" dirty="0"/>
          </a:p>
        </p:txBody>
      </p:sp>
      <p:sp>
        <p:nvSpPr>
          <p:cNvPr id="49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We invert Stokes I and V only,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so vertical fields should be assumed.</a:t>
            </a: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large negative number (e.g., -2) in profiles to ignore blends in Stokes I during inversion .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stray light profile. 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weights of 10 and 100  for Stokes V.</a:t>
            </a:r>
            <a:endParaRPr sz="1799"/>
          </a:p>
        </p:txBody>
      </p:sp>
      <p:sp>
        <p:nvSpPr>
          <p:cNvPr id="50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facular profiles in quiet Sun.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Advanced Stokes </a:t>
            </a: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Polarimeter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DejaVu Sans"/>
              </a:rPr>
              <a:t>(HAO)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DejaVu Sans"/>
              </a:rPr>
              <a:t>observations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averaged over facular region, SNR~10000, but poor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(plus telluric lines!) .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large Stokes V area and amplitude asymmetries.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two cycles, increasing number of nodes in 2nd cycle.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micro- and macro-turbulence.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4260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5</a:t>
            </a:r>
            <a:endParaRPr sz="1799"/>
          </a:p>
        </p:txBody>
      </p:sp>
      <p:sp>
        <p:nvSpPr>
          <p:cNvPr id="52" name="CustomShape 2"/>
          <p:cNvSpPr/>
          <p:nvPr/>
        </p:nvSpPr>
        <p:spPr>
          <a:xfrm>
            <a:off x="743922" y="6755082"/>
            <a:ext cx="9217887" cy="71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No need for macroturbulence when high-resolution data are inverted using telescope PSF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following weights: 1,4,4,4</a:t>
            </a:r>
            <a:endParaRPr sz="1799"/>
          </a:p>
        </p:txBody>
      </p:sp>
      <p:sp>
        <p:nvSpPr>
          <p:cNvPr id="53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quiet-Sun internetwork.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at disk center, integrated for 6 min,  SNR~10</a:t>
            </a:r>
            <a:r>
              <a:rPr lang="en-US" sz="1999" baseline="30000" dirty="0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still high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Extremely weak signals, but linear polarization clearly seen.     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Large asymmetries.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three cycles with increasing number of nodes.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microturbulence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(flat stratification).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4. Interpret resulting model 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711498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6</a:t>
            </a:r>
            <a:endParaRPr sz="1799"/>
          </a:p>
        </p:txBody>
      </p:sp>
      <p:sp>
        <p:nvSpPr>
          <p:cNvPr id="55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Inversion of these profiles will not be easy. Do your best!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Give more weight to Stokes V to force better fits. Increase weight with cycle.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If everything fails, use superpowers....</a:t>
            </a:r>
            <a:endParaRPr sz="1799"/>
          </a:p>
        </p:txBody>
      </p:sp>
      <p:sp>
        <p:nvSpPr>
          <p:cNvPr id="56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sunspot penumbral profiles near PIL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with SNR~1000, no telluric lines, two lines Fe I 630.1 and 630.2 nm.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but Stokes V profile with three lobes...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2. One-component model with opposite magnetic  along LOS? Two-component model?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3. Try both!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1964941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Penumbra observed at Fe I 6173 A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940050"/>
            <a:ext cx="6463030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4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559050"/>
            <a:ext cx="6996430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9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5683250"/>
            <a:ext cx="9322243" cy="16684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 dirty="0" err="1">
                <a:solidFill>
                  <a:srgbClr val="C00000"/>
                </a:solidFill>
                <a:latin typeface="Calibri"/>
                <a:ea typeface="DejaVu Sans"/>
              </a:rPr>
              <a:t>Fabry-Pérot</a:t>
            </a:r>
            <a:r>
              <a:rPr lang="en-US" sz="1799" dirty="0">
                <a:solidFill>
                  <a:srgbClr val="C00000"/>
                </a:solidFill>
                <a:latin typeface="Calibri"/>
                <a:ea typeface="DejaVu Sans"/>
              </a:rPr>
              <a:t> interferometer.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H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igh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spatial resolution, but modest spectral resolution 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(20-30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mA at 617 nm).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To include points in the profile you can use: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F4E79"/>
                </a:solidFill>
                <a:ea typeface="ArialMT"/>
              </a:rPr>
              <a:t>IDL</a:t>
            </a:r>
            <a:r>
              <a:rPr lang="en-US" dirty="0" smtClean="0">
                <a:solidFill>
                  <a:srgbClr val="1F4E79"/>
                </a:solidFill>
                <a:ea typeface="ArialMT"/>
              </a:rPr>
              <a:t>&gt; </a:t>
            </a:r>
            <a:r>
              <a:rPr lang="en-US" smtClean="0">
                <a:solidFill>
                  <a:srgbClr val="C00000"/>
                </a:solidFill>
                <a:ea typeface="ArialMT"/>
              </a:rPr>
              <a:t>introduce_points,</a:t>
            </a:r>
            <a:r>
              <a:rPr lang="en-US" smtClean="0">
                <a:solidFill>
                  <a:srgbClr val="000000"/>
                </a:solidFill>
                <a:ea typeface="ArialMT"/>
              </a:rPr>
              <a:t>x,si,sq,su,sv</a:t>
            </a:r>
            <a:r>
              <a:rPr lang="en-US" dirty="0" smtClean="0">
                <a:solidFill>
                  <a:srgbClr val="000000"/>
                </a:solidFill>
                <a:ea typeface="ArialMT"/>
              </a:rPr>
              <a:t>, x1,si1, sq1,su1,sv1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Where x is the old grid and x1 the new one</a:t>
            </a:r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sz="1999" dirty="0" smtClean="0">
                <a:latin typeface="Calibri"/>
              </a:rPr>
              <a:t>High spatial resolution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Profiles are not equally spaced  in wavelength: interpolate to a 10 mA resolution and write a “-1” over the new points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2. The profiles are wider than FTS, then, as we have not the PSF, we should include a </a:t>
            </a:r>
            <a:r>
              <a:rPr lang="en-US" sz="1999" dirty="0" err="1" smtClean="0">
                <a:solidFill>
                  <a:srgbClr val="000000"/>
                </a:solidFill>
                <a:latin typeface="Calibri"/>
                <a:ea typeface="ArialMT"/>
              </a:rPr>
              <a:t>macroturbulence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.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0030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7bis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6302392"/>
            <a:ext cx="9322243" cy="1049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>
                <a:solidFill>
                  <a:srgbClr val="C00000"/>
                </a:solidFill>
                <a:latin typeface="Calibri"/>
                <a:ea typeface="DejaVu Sans"/>
              </a:rPr>
              <a:t>Fabry-Pérot interferometer.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Extremely high spatial resolution, but modest spectral resolution (~50 mA at 617 nm).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Sequential sampling of line means first and last wavelengths are observed ~30 s apart. </a:t>
            </a:r>
            <a:endParaRPr sz="1799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CRISP profiles from sunspot penumbrae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SST/CRISP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observations with SNR~500, sequential spectral sampling of Fe I 617.3 nm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(30 wavelengths in ~30 s)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Strongly Doppler-shifted polarization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Include stray-light contamination, and a small weight for Q &amp; U stokes profile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(for instance: 10, 0.1,0.1,10)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09520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09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330451"/>
            <a:ext cx="7284719" cy="52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9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246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418969"/>
            <a:ext cx="7162800" cy="51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84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5209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416050"/>
            <a:ext cx="8854439" cy="6324599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43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endParaRPr lang="en-US" dirty="0"/>
          </a:p>
          <a:p>
            <a:r>
              <a:rPr lang="en-US" dirty="0" smtClean="0"/>
              <a:t>1. Invert the 5 profiles of the pixels marked on the map. Try to determine gradients of B and </a:t>
            </a:r>
            <a:r>
              <a:rPr lang="en-US" dirty="0" err="1" smtClean="0"/>
              <a:t>V_LoS</a:t>
            </a:r>
            <a:r>
              <a:rPr lang="en-US" dirty="0" smtClean="0"/>
              <a:t> in the second cycle.</a:t>
            </a:r>
          </a:p>
          <a:p>
            <a:endParaRPr lang="en-US" dirty="0" smtClean="0"/>
          </a:p>
          <a:p>
            <a:r>
              <a:rPr lang="en-US" dirty="0" smtClean="0"/>
              <a:t>2. Are these gradients reliable? 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47636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Gas Pressure (simulated data)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s-ES" sz="1799" dirty="0" err="1" smtClean="0"/>
              <a:t>We</a:t>
            </a:r>
            <a:r>
              <a:rPr lang="es-ES" sz="1799" dirty="0" smtClean="0"/>
              <a:t> </a:t>
            </a:r>
            <a:r>
              <a:rPr lang="es-ES" sz="1799" dirty="0" err="1" smtClean="0"/>
              <a:t>have</a:t>
            </a:r>
            <a:r>
              <a:rPr lang="es-ES" sz="1799" dirty="0" smtClean="0"/>
              <a:t> </a:t>
            </a:r>
            <a:r>
              <a:rPr lang="es-ES" sz="1799" dirty="0" err="1" smtClean="0"/>
              <a:t>selected</a:t>
            </a:r>
            <a:r>
              <a:rPr lang="es-ES" sz="1799" dirty="0"/>
              <a:t> </a:t>
            </a:r>
            <a:r>
              <a:rPr lang="es-ES" sz="1799" dirty="0" err="1" smtClean="0"/>
              <a:t>the</a:t>
            </a:r>
            <a:r>
              <a:rPr lang="es-ES" sz="1799" dirty="0" smtClean="0"/>
              <a:t> </a:t>
            </a:r>
            <a:r>
              <a:rPr lang="es-ES" sz="1799" dirty="0" err="1" smtClean="0"/>
              <a:t>spectral</a:t>
            </a:r>
            <a:r>
              <a:rPr lang="es-ES" sz="1799" dirty="0" smtClean="0"/>
              <a:t> </a:t>
            </a:r>
            <a:r>
              <a:rPr lang="es-ES" sz="1799" dirty="0" err="1" smtClean="0"/>
              <a:t>region</a:t>
            </a:r>
            <a:r>
              <a:rPr lang="es-ES" sz="1799" dirty="0" smtClean="0"/>
              <a:t> 614.7 – 615.1 </a:t>
            </a:r>
            <a:r>
              <a:rPr lang="es-ES" sz="1799" dirty="0" err="1" smtClean="0"/>
              <a:t>containig</a:t>
            </a:r>
            <a:r>
              <a:rPr lang="es-ES" sz="1799" dirty="0" smtClean="0"/>
              <a:t> Fe I, Fe II, Ti &amp; V </a:t>
            </a:r>
            <a:r>
              <a:rPr lang="es-ES" sz="1799" dirty="0" err="1" smtClean="0"/>
              <a:t>lines</a:t>
            </a:r>
            <a:r>
              <a:rPr lang="es-ES" sz="1799" dirty="0" smtClean="0"/>
              <a:t>, </a:t>
            </a:r>
            <a:r>
              <a:rPr lang="es-ES" sz="1799" dirty="0" err="1" smtClean="0"/>
              <a:t>because</a:t>
            </a:r>
            <a:r>
              <a:rPr lang="es-ES" sz="1799" dirty="0" smtClean="0"/>
              <a:t> </a:t>
            </a:r>
            <a:r>
              <a:rPr lang="es-ES" sz="1799" dirty="0" err="1" smtClean="0"/>
              <a:t>they</a:t>
            </a: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s-ES" sz="1799" dirty="0"/>
              <a:t>s</a:t>
            </a:r>
            <a:r>
              <a:rPr lang="es-ES" sz="1799" dirty="0" smtClean="0"/>
              <a:t>how </a:t>
            </a:r>
            <a:r>
              <a:rPr lang="es-ES" sz="1799" dirty="0" err="1" smtClean="0"/>
              <a:t>different</a:t>
            </a:r>
            <a:r>
              <a:rPr lang="es-ES" sz="1799" dirty="0" smtClean="0"/>
              <a:t> </a:t>
            </a:r>
            <a:r>
              <a:rPr lang="es-ES" sz="1799" dirty="0" err="1" smtClean="0"/>
              <a:t>sensitivity</a:t>
            </a:r>
            <a:r>
              <a:rPr lang="es-ES" sz="1799" dirty="0" smtClean="0"/>
              <a:t> to T &amp; </a:t>
            </a:r>
            <a:r>
              <a:rPr lang="es-ES" sz="1799" dirty="0" err="1" smtClean="0"/>
              <a:t>Pg</a:t>
            </a:r>
            <a:r>
              <a:rPr lang="es-ES" sz="1799" dirty="0" smtClean="0"/>
              <a:t> 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perturbed the VALC model introducing a 10% perturbation in T &amp; </a:t>
            </a:r>
            <a:r>
              <a:rPr lang="en-US" dirty="0" err="1" smtClean="0"/>
              <a:t>Pg</a:t>
            </a:r>
            <a:r>
              <a:rPr lang="en-US" dirty="0" smtClean="0"/>
              <a:t>, and synthetized the profiles. Try to recover T and </a:t>
            </a:r>
            <a:r>
              <a:rPr lang="en-US" dirty="0" err="1" smtClean="0"/>
              <a:t>Pg</a:t>
            </a:r>
            <a:r>
              <a:rPr lang="en-US" dirty="0" smtClean="0"/>
              <a:t> perturbations by inverting the simulated profiles.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included a velocity perturbation</a:t>
            </a:r>
            <a:r>
              <a:rPr lang="en-US" dirty="0"/>
              <a:t>. Try to recover </a:t>
            </a:r>
            <a:r>
              <a:rPr lang="en-US" dirty="0" smtClean="0"/>
              <a:t>T, </a:t>
            </a:r>
            <a:r>
              <a:rPr lang="en-US" dirty="0" err="1" smtClean="0"/>
              <a:t>Pg</a:t>
            </a:r>
            <a:r>
              <a:rPr lang="en-US" dirty="0" smtClean="0"/>
              <a:t> and </a:t>
            </a:r>
            <a:r>
              <a:rPr lang="en-US" dirty="0" err="1">
                <a:ea typeface="ArialMT"/>
              </a:rPr>
              <a:t>v</a:t>
            </a:r>
            <a:r>
              <a:rPr lang="en-US" baseline="-25000" dirty="0" err="1">
                <a:ea typeface="ArialMT"/>
              </a:rPr>
              <a:t>LOS</a:t>
            </a:r>
            <a:r>
              <a:rPr lang="en-US" baseline="-25000" dirty="0">
                <a:ea typeface="ArialMT"/>
              </a:rPr>
              <a:t> </a:t>
            </a:r>
            <a:r>
              <a:rPr lang="en-US" dirty="0" smtClean="0"/>
              <a:t> perturbations. 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Determine the region of maximum sensitivity (the </a:t>
            </a:r>
            <a:r>
              <a:rPr lang="en-US" dirty="0" err="1" smtClean="0"/>
              <a:t>logtau</a:t>
            </a:r>
            <a:r>
              <a:rPr lang="en-US" dirty="0" smtClean="0"/>
              <a:t> range) to relative perturbation of </a:t>
            </a:r>
            <a:r>
              <a:rPr lang="en-US" dirty="0" err="1" smtClean="0"/>
              <a:t>Pg</a:t>
            </a:r>
            <a:r>
              <a:rPr lang="en-US" dirty="0" smtClean="0"/>
              <a:t> using the Response Functions of T and </a:t>
            </a:r>
            <a:r>
              <a:rPr lang="en-US" dirty="0" err="1" smtClean="0"/>
              <a:t>Pe</a:t>
            </a:r>
            <a:r>
              <a:rPr lang="en-US" dirty="0" smtClean="0"/>
              <a:t>. Which is the minimum S/N ratio we would need in order to recover a </a:t>
            </a:r>
            <a:r>
              <a:rPr lang="en-US" dirty="0" err="1" smtClean="0"/>
              <a:t>Pg</a:t>
            </a:r>
            <a:r>
              <a:rPr lang="en-US" dirty="0" smtClean="0"/>
              <a:t> perturbation of around a 10%?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4" name="CustomShape 2"/>
          <p:cNvSpPr/>
          <p:nvPr/>
        </p:nvSpPr>
        <p:spPr>
          <a:xfrm>
            <a:off x="704083" y="4768850"/>
            <a:ext cx="9322243" cy="2362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  <a:ea typeface="DejaVu Sans"/>
              </a:rPr>
              <a:t>For the case 2) </a:t>
            </a:r>
            <a:r>
              <a:rPr lang="en-US" sz="1400" dirty="0">
                <a:latin typeface="Calibri"/>
                <a:ea typeface="DejaVu Sans"/>
              </a:rPr>
              <a:t>u</a:t>
            </a:r>
            <a:r>
              <a:rPr lang="en-US" sz="1400" dirty="0" smtClean="0">
                <a:latin typeface="Calibri"/>
                <a:ea typeface="DejaVu Sans"/>
              </a:rPr>
              <a:t>se several cycles, first inverting T &amp;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in Hydrostatic Equilibrium and later allow also for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perturbations.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</a:rPr>
              <a:t>Evaluate the RF to T &amp; </a:t>
            </a:r>
            <a:r>
              <a:rPr lang="en-US" sz="1400" dirty="0" err="1" smtClean="0">
                <a:latin typeface="Calibri"/>
              </a:rPr>
              <a:t>Pe</a:t>
            </a:r>
            <a:r>
              <a:rPr lang="en-US" sz="1400" dirty="0" smtClean="0">
                <a:latin typeface="Calibri"/>
              </a:rPr>
              <a:t>. You can read it using: </a:t>
            </a: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      IDL&gt; 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read_RF_nomag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’guess_4.rpe’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rpe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ntau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nlam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To evaluate RF to </a:t>
            </a:r>
            <a:r>
              <a:rPr lang="en-US" sz="1400" dirty="0" err="1" smtClean="0">
                <a:latin typeface="Calibri"/>
              </a:rPr>
              <a:t>Pg</a:t>
            </a:r>
            <a:r>
              <a:rPr lang="en-US" sz="1400" dirty="0" smtClean="0">
                <a:latin typeface="Calibri"/>
              </a:rPr>
              <a:t> apply the chain rule. You can calculate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400" dirty="0" err="1"/>
              <a:t>dPg</a:t>
            </a:r>
            <a:r>
              <a:rPr lang="en-US" sz="1400" dirty="0"/>
              <a:t>/</a:t>
            </a:r>
            <a:r>
              <a:rPr lang="en-US" sz="1400" dirty="0" err="1"/>
              <a:t>dPe</a:t>
            </a:r>
            <a:r>
              <a:rPr lang="en-US" sz="1400" dirty="0"/>
              <a:t> and </a:t>
            </a:r>
            <a:r>
              <a:rPr lang="en-US" sz="1400" dirty="0" err="1" smtClean="0"/>
              <a:t>dPg</a:t>
            </a:r>
            <a:r>
              <a:rPr lang="en-US" sz="1400" dirty="0" smtClean="0"/>
              <a:t>/</a:t>
            </a:r>
            <a:r>
              <a:rPr lang="en-US" sz="1400" dirty="0" err="1" smtClean="0"/>
              <a:t>dT</a:t>
            </a:r>
            <a:r>
              <a:rPr lang="en-US" sz="1400" dirty="0" smtClean="0"/>
              <a:t>  by using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</a:rPr>
              <a:t>       IDL&gt;</a:t>
            </a:r>
            <a:r>
              <a:rPr lang="en-US" sz="1400" dirty="0"/>
              <a:t> </a:t>
            </a:r>
            <a:r>
              <a:rPr lang="en-US" sz="1400" dirty="0" err="1" smtClean="0">
                <a:solidFill>
                  <a:schemeClr val="tx2"/>
                </a:solidFill>
              </a:rPr>
              <a:t>Pgderivatives,T,Pe,Pg,dlogPgdT,dlogPgdPe</a:t>
            </a:r>
            <a:endParaRPr lang="en-US" sz="1400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This programs calls to </a:t>
            </a:r>
            <a:r>
              <a:rPr lang="en-US" sz="1400" dirty="0"/>
              <a:t>the </a:t>
            </a:r>
            <a:r>
              <a:rPr lang="en-US" sz="1400" dirty="0" err="1"/>
              <a:t>fortran</a:t>
            </a:r>
            <a:r>
              <a:rPr lang="en-US" sz="1400" dirty="0"/>
              <a:t> </a:t>
            </a:r>
            <a:r>
              <a:rPr lang="en-US" sz="1400" dirty="0" smtClean="0"/>
              <a:t>program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. To compile this program (in the SIR folder):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        make </a:t>
            </a:r>
            <a:r>
              <a:rPr lang="en-US" sz="1400" dirty="0"/>
              <a:t>fc=</a:t>
            </a:r>
            <a:r>
              <a:rPr lang="en-US" sz="1400" dirty="0" err="1"/>
              <a:t>gfortran</a:t>
            </a:r>
            <a:r>
              <a:rPr lang="en-US" sz="1400" dirty="0"/>
              <a:t>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    or   make </a:t>
            </a:r>
            <a:r>
              <a:rPr lang="en-US" sz="1400" dirty="0" err="1"/>
              <a:t>Pgderivatives_i.x</a:t>
            </a:r>
            <a:r>
              <a:rPr lang="en-US" sz="1400" dirty="0"/>
              <a:t> (if you </a:t>
            </a:r>
            <a:r>
              <a:rPr lang="en-US" sz="1400" dirty="0" smtClean="0"/>
              <a:t>use the  </a:t>
            </a:r>
            <a:r>
              <a:rPr lang="en-US" sz="1400" dirty="0" err="1"/>
              <a:t>ifort</a:t>
            </a:r>
            <a:r>
              <a:rPr lang="en-US" sz="1400" dirty="0"/>
              <a:t> compiler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To </a:t>
            </a:r>
            <a:r>
              <a:rPr lang="en-US" sz="1400" dirty="0"/>
              <a:t>get the RF to relative perturbation multiply the RF by the parameter</a:t>
            </a:r>
            <a:r>
              <a:rPr lang="en-US" sz="1400" dirty="0" smtClean="0"/>
              <a:t>.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</a:rPr>
              <a:t>E</a:t>
            </a:r>
            <a:r>
              <a:rPr lang="en-US" sz="1400" dirty="0" smtClean="0">
                <a:latin typeface="Calibri"/>
              </a:rPr>
              <a:t>valuate, for each optical depth, the maximum response (RF at the wavelength at which |RF| is max).</a:t>
            </a:r>
          </a:p>
          <a:p>
            <a:pPr>
              <a:lnSpc>
                <a:spcPct val="100000"/>
              </a:lnSpc>
            </a:pPr>
            <a:endParaRPr lang="en-US" sz="1400" dirty="0" smtClean="0">
              <a:latin typeface="Calibri"/>
            </a:endParaRPr>
          </a:p>
          <a:p>
            <a:pPr>
              <a:lnSpc>
                <a:spcPct val="100000"/>
              </a:lnSpc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231720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062483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0" name="Ecuación" r:id="rId4" imgW="2895480" imgH="431640" progId="Equation.3">
                  <p:embed/>
                </p:oleObj>
              </mc:Choice>
              <mc:Fallback>
                <p:oleObj name="Ecuación" r:id="rId4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30362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1" name="Ecuación" r:id="rId6" imgW="736560" imgH="431640" progId="Equation.3">
                  <p:embed/>
                </p:oleObj>
              </mc:Choice>
              <mc:Fallback>
                <p:oleObj name="Ecuación" r:id="rId6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05439"/>
              </p:ext>
            </p:extLst>
          </p:nvPr>
        </p:nvGraphicFramePr>
        <p:xfrm>
          <a:off x="6642100" y="4692650"/>
          <a:ext cx="2718656" cy="110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2" name="Ecuación" r:id="rId8" imgW="1066680" imgH="431640" progId="Equation.3">
                  <p:embed/>
                </p:oleObj>
              </mc:Choice>
              <mc:Fallback>
                <p:oleObj name="Ecuación" r:id="rId8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8656" cy="110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342952"/>
              </p:ext>
            </p:extLst>
          </p:nvPr>
        </p:nvGraphicFramePr>
        <p:xfrm>
          <a:off x="489767" y="6214038"/>
          <a:ext cx="7371534" cy="84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3" name="Ecuación" r:id="rId10" imgW="3111480" imgH="355320" progId="Equation.3">
                  <p:embed/>
                </p:oleObj>
              </mc:Choice>
              <mc:Fallback>
                <p:oleObj name="Ecuación" r:id="rId10" imgW="311148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767" y="6214038"/>
                        <a:ext cx="7371534" cy="84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79142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4" name="Ecuación" r:id="rId12" imgW="990360" imgH="431640" progId="Equation.3">
                  <p:embed/>
                </p:oleObj>
              </mc:Choice>
              <mc:Fallback>
                <p:oleObj name="Ecuación" r:id="rId12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52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85605"/>
              </p:ext>
            </p:extLst>
          </p:nvPr>
        </p:nvGraphicFramePr>
        <p:xfrm>
          <a:off x="6642100" y="4692650"/>
          <a:ext cx="2715952" cy="1099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3" name="Ecuación" r:id="rId4" imgW="1066680" imgH="431640" progId="Equation.3">
                  <p:embed/>
                </p:oleObj>
              </mc:Choice>
              <mc:Fallback>
                <p:oleObj name="Ecuación" r:id="rId4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5952" cy="1099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58598"/>
              </p:ext>
            </p:extLst>
          </p:nvPr>
        </p:nvGraphicFramePr>
        <p:xfrm>
          <a:off x="514350" y="6119813"/>
          <a:ext cx="52197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4" name="Ecuación" r:id="rId6" imgW="2095200" imgH="330120" progId="Equation.3">
                  <p:embed/>
                </p:oleObj>
              </mc:Choice>
              <mc:Fallback>
                <p:oleObj name="Ecuación" r:id="rId6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350" y="6119813"/>
                        <a:ext cx="5219700" cy="822325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73452"/>
              </p:ext>
            </p:extLst>
          </p:nvPr>
        </p:nvGraphicFramePr>
        <p:xfrm>
          <a:off x="3327400" y="4895850"/>
          <a:ext cx="21399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5" name="Ecuación" r:id="rId8" imgW="799920" imgH="330120" progId="Equation.3">
                  <p:embed/>
                </p:oleObj>
              </mc:Choice>
              <mc:Fallback>
                <p:oleObj name="Ecuación" r:id="rId8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7400" y="4895850"/>
                        <a:ext cx="2139950" cy="8810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959956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6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62580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7" name="Ecuación" r:id="rId12" imgW="2895480" imgH="431640" progId="Equation.3">
                  <p:embed/>
                </p:oleObj>
              </mc:Choice>
              <mc:Fallback>
                <p:oleObj name="Ecuación" r:id="rId12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822288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8" name="Ecuación" r:id="rId14" imgW="736560" imgH="431640" progId="Equation.3">
                  <p:embed/>
                </p:oleObj>
              </mc:Choice>
              <mc:Fallback>
                <p:oleObj name="Ecuación" r:id="rId14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62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453235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0" name="Ecuación" r:id="rId4" imgW="2031840" imgH="330120" progId="Equation.3">
                  <p:embed/>
                </p:oleObj>
              </mc:Choice>
              <mc:Fallback>
                <p:oleObj name="Ecuación" r:id="rId4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850"/>
            <a:ext cx="9511937" cy="598805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5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" y="1720850"/>
            <a:ext cx="9473506" cy="5988050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75104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3" name="Ecuación" r:id="rId5" imgW="2031840" imgH="330120" progId="Equation.3">
                  <p:embed/>
                </p:oleObj>
              </mc:Choice>
              <mc:Fallback>
                <p:oleObj name="Ecuación" r:id="rId5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61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5664" y="2292231"/>
            <a:ext cx="927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,               depend on the atomic populations  n=n[T, P,           )]            SE equations</a:t>
            </a:r>
          </a:p>
          <a:p>
            <a:endParaRPr lang="en-US" sz="2000" dirty="0" smtClean="0"/>
          </a:p>
          <a:p>
            <a:r>
              <a:rPr lang="en-US" sz="2000" dirty="0" smtClean="0"/>
              <a:t>Some possible  approximations: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LTE: n=n[T</a:t>
            </a:r>
            <a:r>
              <a:rPr lang="en-US" sz="2000" dirty="0"/>
              <a:t>, </a:t>
            </a:r>
            <a:r>
              <a:rPr lang="en-US" sz="2000" dirty="0" smtClean="0"/>
              <a:t>P]                                                      &amp;    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Milne- </a:t>
            </a:r>
            <a:r>
              <a:rPr lang="en-US" sz="2000" dirty="0" err="1" smtClean="0"/>
              <a:t>Eddington</a:t>
            </a:r>
            <a:r>
              <a:rPr lang="en-US" sz="2000" dirty="0" smtClean="0"/>
              <a:t> (ME) approximation:               =</a:t>
            </a:r>
            <a:r>
              <a:rPr lang="en-US" sz="2000" dirty="0" err="1" smtClean="0"/>
              <a:t>cte</a:t>
            </a:r>
            <a:r>
              <a:rPr lang="en-US" sz="2000" dirty="0" smtClean="0"/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        </a:t>
            </a:r>
            <a:r>
              <a:rPr lang="en-US" sz="2000" i="1" dirty="0" smtClean="0"/>
              <a:t>            </a:t>
            </a:r>
          </a:p>
          <a:p>
            <a:endParaRPr lang="en-US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07613"/>
              </p:ext>
            </p:extLst>
          </p:nvPr>
        </p:nvGraphicFramePr>
        <p:xfrm>
          <a:off x="6269038" y="3473450"/>
          <a:ext cx="19589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9" name="Ecuación" r:id="rId4" imgW="876240" imgH="228600" progId="Equation.3">
                  <p:embed/>
                </p:oleObj>
              </mc:Choice>
              <mc:Fallback>
                <p:oleObj name="Ecuación" r:id="rId4" imgW="876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038" y="3473450"/>
                        <a:ext cx="195897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73679"/>
              </p:ext>
            </p:extLst>
          </p:nvPr>
        </p:nvGraphicFramePr>
        <p:xfrm>
          <a:off x="5470525" y="4084637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0" name="Ecuación" r:id="rId6" imgW="317160" imgH="203040" progId="Equation.3">
                  <p:embed/>
                </p:oleObj>
              </mc:Choice>
              <mc:Fallback>
                <p:oleObj name="Ecuación" r:id="rId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0525" y="4084637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04360"/>
              </p:ext>
            </p:extLst>
          </p:nvPr>
        </p:nvGraphicFramePr>
        <p:xfrm>
          <a:off x="1593850" y="2254250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1" name="Ecuación" r:id="rId8" imgW="380880" imgH="228600" progId="Equation.3">
                  <p:embed/>
                </p:oleObj>
              </mc:Choice>
              <mc:Fallback>
                <p:oleObj name="Ecuación" r:id="rId8" imgW="380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3850" y="2254250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612829"/>
              </p:ext>
            </p:extLst>
          </p:nvPr>
        </p:nvGraphicFramePr>
        <p:xfrm>
          <a:off x="7010400" y="2311073"/>
          <a:ext cx="622300" cy="40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Ecuación" r:id="rId10" imgW="355320" imgH="228600" progId="Equation.3">
                  <p:embed/>
                </p:oleObj>
              </mc:Choice>
              <mc:Fallback>
                <p:oleObj name="Ecuación" r:id="rId10" imgW="355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0400" y="2311073"/>
                        <a:ext cx="622300" cy="40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de flecha 10"/>
          <p:cNvCxnSpPr/>
          <p:nvPr/>
        </p:nvCxnSpPr>
        <p:spPr>
          <a:xfrm>
            <a:off x="7861300" y="24828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2908300" y="37020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59232"/>
              </p:ext>
            </p:extLst>
          </p:nvPr>
        </p:nvGraphicFramePr>
        <p:xfrm>
          <a:off x="3698875" y="3475038"/>
          <a:ext cx="18859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3" name="Ecuación" r:id="rId12" imgW="838080" imgH="203040" progId="Equation.3">
                  <p:embed/>
                </p:oleObj>
              </mc:Choice>
              <mc:Fallback>
                <p:oleObj name="Ecuación" r:id="rId12" imgW="838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98875" y="3475038"/>
                        <a:ext cx="1885950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094269"/>
              </p:ext>
            </p:extLst>
          </p:nvPr>
        </p:nvGraphicFramePr>
        <p:xfrm>
          <a:off x="6794500" y="4083050"/>
          <a:ext cx="2257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4" name="Ecuación" r:id="rId14" imgW="1002960" imgH="228600" progId="Equation.3">
                  <p:embed/>
                </p:oleObj>
              </mc:Choice>
              <mc:Fallback>
                <p:oleObj name="Ecuación" r:id="rId14" imgW="10029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94500" y="4083050"/>
                        <a:ext cx="22574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411062"/>
              </p:ext>
            </p:extLst>
          </p:nvPr>
        </p:nvGraphicFramePr>
        <p:xfrm>
          <a:off x="850900" y="2254250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5" name="Ecuación" r:id="rId16" imgW="317160" imgH="203040" progId="Equation.3">
                  <p:embed/>
                </p:oleObj>
              </mc:Choice>
              <mc:Fallback>
                <p:oleObj name="Ecuación" r:id="rId1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900" y="2254250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12138"/>
              </p:ext>
            </p:extLst>
          </p:nvPr>
        </p:nvGraphicFramePr>
        <p:xfrm>
          <a:off x="1139825" y="4706938"/>
          <a:ext cx="3357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6" name="Ecuación" r:id="rId17" imgW="1384200" imgH="228600" progId="Equation.3">
                  <p:embed/>
                </p:oleObj>
              </mc:Choice>
              <mc:Fallback>
                <p:oleObj name="Ecuación" r:id="rId17" imgW="13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9825" y="4706938"/>
                        <a:ext cx="335756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98151"/>
              </p:ext>
            </p:extLst>
          </p:nvPr>
        </p:nvGraphicFramePr>
        <p:xfrm>
          <a:off x="850900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7" name="Ecuación" r:id="rId19" imgW="2031840" imgH="330120" progId="Equation.3">
                  <p:embed/>
                </p:oleObj>
              </mc:Choice>
              <mc:Fallback>
                <p:oleObj name="Ecuación" r:id="rId19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0900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48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5904"/>
              </p:ext>
            </p:extLst>
          </p:nvPr>
        </p:nvGraphicFramePr>
        <p:xfrm>
          <a:off x="500063" y="1111250"/>
          <a:ext cx="56419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9" name="Ecuación" r:id="rId4" imgW="2323800" imgH="228600" progId="Equation.3">
                  <p:embed/>
                </p:oleObj>
              </mc:Choice>
              <mc:Fallback>
                <p:oleObj name="Ecuación" r:id="rId4" imgW="232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063" y="1111250"/>
                        <a:ext cx="56419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710401"/>
            <a:ext cx="7543799" cy="592309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98700" y="4464050"/>
            <a:ext cx="1066800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6489700" y="202565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Spectral lines: Temperature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Negative gradient: absorption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Positive gradient: emission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Core: upper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Wings, Continuum: deeper layers  </a:t>
            </a:r>
            <a:endParaRPr lang="en-US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82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5002" t="19333" r="17289" b="11332"/>
          <a:stretch/>
        </p:blipFill>
        <p:spPr>
          <a:xfrm>
            <a:off x="41274" y="349250"/>
            <a:ext cx="10596563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03300" y="80645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Inversion techniques, or Inversion methods are </a:t>
            </a:r>
            <a:r>
              <a:rPr lang="en-US" u="sng" dirty="0" smtClean="0"/>
              <a:t>numerical tools </a:t>
            </a:r>
            <a:r>
              <a:rPr lang="en-US" dirty="0" smtClean="0"/>
              <a:t>that allow us to infer some free parameters of a model  from an image</a:t>
            </a:r>
            <a:endParaRPr lang="en-US" dirty="0"/>
          </a:p>
        </p:txBody>
      </p:sp>
      <p:grpSp>
        <p:nvGrpSpPr>
          <p:cNvPr id="25" name="Grupo 24"/>
          <p:cNvGrpSpPr/>
          <p:nvPr/>
        </p:nvGrpSpPr>
        <p:grpSpPr>
          <a:xfrm>
            <a:off x="1231900" y="1873250"/>
            <a:ext cx="7848600" cy="1447800"/>
            <a:chOff x="1231900" y="2178050"/>
            <a:chExt cx="7848600" cy="1447800"/>
          </a:xfrm>
        </p:grpSpPr>
        <p:sp>
          <p:nvSpPr>
            <p:cNvPr id="5" name="Rectángulo 4"/>
            <p:cNvSpPr/>
            <p:nvPr/>
          </p:nvSpPr>
          <p:spPr>
            <a:xfrm>
              <a:off x="1231900" y="2178050"/>
              <a:ext cx="2590800" cy="144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384300" y="2473920"/>
              <a:ext cx="228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Known parameters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</a:rPr>
                <a:t>Free parameters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>
              <a:off x="4127500" y="2787650"/>
              <a:ext cx="2057400" cy="0"/>
            </a:xfrm>
            <a:prstGeom prst="straightConnector1">
              <a:avLst/>
            </a:prstGeom>
            <a:ln w="38100" cap="rnd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ángulo 14"/>
            <p:cNvSpPr/>
            <p:nvPr/>
          </p:nvSpPr>
          <p:spPr>
            <a:xfrm>
              <a:off x="6489700" y="2178050"/>
              <a:ext cx="2590800" cy="144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6642100" y="271145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 (Observables)</a:t>
              </a:r>
            </a:p>
          </p:txBody>
        </p:sp>
        <p:cxnSp>
          <p:nvCxnSpPr>
            <p:cNvPr id="18" name="Conector recto de flecha 17"/>
            <p:cNvCxnSpPr/>
            <p:nvPr/>
          </p:nvCxnSpPr>
          <p:spPr>
            <a:xfrm flipH="1">
              <a:off x="4127500" y="3168650"/>
              <a:ext cx="2057400" cy="0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/>
            <p:cNvSpPr txBox="1"/>
            <p:nvPr/>
          </p:nvSpPr>
          <p:spPr>
            <a:xfrm>
              <a:off x="4127500" y="2372896"/>
              <a:ext cx="2209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</a:rPr>
                <a:t>Direct: Known function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4044950" y="3168650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</a:rPr>
                <a:t> </a:t>
              </a:r>
              <a:r>
                <a:rPr lang="en-US" sz="1600" dirty="0" smtClean="0">
                  <a:solidFill>
                    <a:schemeClr val="tx2"/>
                  </a:solidFill>
                </a:rPr>
                <a:t>            </a:t>
              </a:r>
              <a:r>
                <a:rPr lang="en-US" sz="2000" dirty="0" smtClean="0">
                  <a:solidFill>
                    <a:srgbClr val="FF0000"/>
                  </a:solidFill>
                </a:rPr>
                <a:t>Inversion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CuadroTexto 25"/>
          <p:cNvSpPr txBox="1"/>
          <p:nvPr/>
        </p:nvSpPr>
        <p:spPr>
          <a:xfrm>
            <a:off x="1003300" y="385445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Inverse Problems </a:t>
            </a:r>
            <a:r>
              <a:rPr lang="en-US" dirty="0" smtClean="0"/>
              <a:t>(1995) </a:t>
            </a:r>
            <a:r>
              <a:rPr lang="en-US" dirty="0" err="1" smtClean="0"/>
              <a:t>Vol</a:t>
            </a:r>
            <a:r>
              <a:rPr lang="en-US" dirty="0" smtClean="0"/>
              <a:t> 11, number 4 : </a:t>
            </a:r>
            <a:r>
              <a:rPr lang="en-US" i="1" dirty="0" smtClean="0"/>
              <a:t>Inverse Problems in Astronomy</a:t>
            </a:r>
          </a:p>
          <a:p>
            <a:r>
              <a:rPr lang="en-US" i="1" dirty="0" smtClean="0">
                <a:solidFill>
                  <a:schemeClr val="tx2"/>
                </a:solidFill>
              </a:rPr>
              <a:t>Inverse Problems </a:t>
            </a:r>
            <a:r>
              <a:rPr lang="en-US" i="1" dirty="0">
                <a:solidFill>
                  <a:schemeClr val="tx2"/>
                </a:solidFill>
              </a:rPr>
              <a:t>i</a:t>
            </a:r>
            <a:r>
              <a:rPr lang="en-US" i="1" dirty="0" smtClean="0">
                <a:solidFill>
                  <a:schemeClr val="tx2"/>
                </a:solidFill>
              </a:rPr>
              <a:t>n Astronomy </a:t>
            </a:r>
            <a:r>
              <a:rPr lang="en-US" dirty="0"/>
              <a:t>(</a:t>
            </a:r>
            <a:r>
              <a:rPr lang="en-US" dirty="0" smtClean="0"/>
              <a:t>1986)  </a:t>
            </a:r>
            <a:r>
              <a:rPr lang="en-US" dirty="0" smtClean="0">
                <a:solidFill>
                  <a:schemeClr val="tx2"/>
                </a:solidFill>
              </a:rPr>
              <a:t>Craig &amp; Brown </a:t>
            </a:r>
            <a:r>
              <a:rPr lang="en-US" dirty="0" smtClean="0"/>
              <a:t>CRC Press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first paper: </a:t>
            </a:r>
            <a:r>
              <a:rPr lang="en-US" dirty="0" smtClean="0">
                <a:solidFill>
                  <a:schemeClr val="tx2"/>
                </a:solidFill>
              </a:rPr>
              <a:t>Victor </a:t>
            </a:r>
            <a:r>
              <a:rPr lang="en-US" dirty="0" err="1" smtClean="0">
                <a:solidFill>
                  <a:schemeClr val="tx2"/>
                </a:solidFill>
              </a:rPr>
              <a:t>Ambartsumian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(1929) </a:t>
            </a:r>
            <a:r>
              <a:rPr lang="en-US" dirty="0" err="1" smtClean="0"/>
              <a:t>Zeitschrift</a:t>
            </a:r>
            <a:r>
              <a:rPr lang="en-US" dirty="0" smtClean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 smtClean="0"/>
              <a:t>Physik</a:t>
            </a:r>
            <a:r>
              <a:rPr lang="en-US" dirty="0" smtClean="0"/>
              <a:t> 53</a:t>
            </a:r>
            <a:r>
              <a:rPr lang="en-US" dirty="0"/>
              <a:t>, </a:t>
            </a:r>
            <a:r>
              <a:rPr lang="en-US" dirty="0" smtClean="0"/>
              <a:t>690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Goncharskiy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err="1" smtClean="0">
                <a:solidFill>
                  <a:schemeClr val="tx2"/>
                </a:solidFill>
              </a:rPr>
              <a:t>Cherepashchuk</a:t>
            </a:r>
            <a:r>
              <a:rPr lang="en-US" dirty="0" smtClean="0">
                <a:solidFill>
                  <a:schemeClr val="tx2"/>
                </a:solidFill>
              </a:rPr>
              <a:t> and </a:t>
            </a:r>
            <a:r>
              <a:rPr lang="en-US" dirty="0" err="1" smtClean="0">
                <a:solidFill>
                  <a:schemeClr val="tx2"/>
                </a:solidFill>
              </a:rPr>
              <a:t>Yagola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(1978) </a:t>
            </a:r>
            <a:r>
              <a:rPr lang="en-US" i="1" dirty="0" smtClean="0"/>
              <a:t>Numerical </a:t>
            </a:r>
            <a:r>
              <a:rPr lang="en-US" i="1" dirty="0"/>
              <a:t>methods of solving inverse problems in </a:t>
            </a:r>
            <a:r>
              <a:rPr lang="en-US" i="1" dirty="0" smtClean="0"/>
              <a:t>astrophysics</a:t>
            </a:r>
            <a:endParaRPr lang="en-US" i="1" dirty="0"/>
          </a:p>
        </p:txBody>
      </p:sp>
      <p:grpSp>
        <p:nvGrpSpPr>
          <p:cNvPr id="29" name="Grupo 28"/>
          <p:cNvGrpSpPr/>
          <p:nvPr/>
        </p:nvGrpSpPr>
        <p:grpSpPr>
          <a:xfrm>
            <a:off x="1003300" y="5757725"/>
            <a:ext cx="7924800" cy="1754326"/>
            <a:chOff x="1003300" y="5757724"/>
            <a:chExt cx="8153400" cy="1754326"/>
          </a:xfrm>
        </p:grpSpPr>
        <p:sp>
          <p:nvSpPr>
            <p:cNvPr id="27" name="CuadroTexto 26"/>
            <p:cNvSpPr txBox="1"/>
            <p:nvPr/>
          </p:nvSpPr>
          <p:spPr>
            <a:xfrm>
              <a:off x="1003300" y="5757724"/>
              <a:ext cx="8153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                                   </a:t>
              </a:r>
            </a:p>
            <a:p>
              <a:pPr marL="2114550" lvl="4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Helioseismology</a:t>
              </a:r>
            </a:p>
            <a:p>
              <a:r>
                <a:rPr lang="en-US" i="1" dirty="0" smtClean="0"/>
                <a:t>  </a:t>
              </a:r>
              <a:r>
                <a:rPr lang="en-US" dirty="0" smtClean="0"/>
                <a:t>Solar Physics</a:t>
              </a:r>
            </a:p>
            <a:p>
              <a:pPr marL="2114550" lvl="4" indent="-285750">
                <a:buFont typeface="Arial" panose="020B0604020202020204" pitchFamily="34" charset="0"/>
                <a:buChar char="•"/>
              </a:pPr>
              <a:r>
                <a:rPr lang="en-US" u="sng" dirty="0" err="1" smtClean="0">
                  <a:solidFill>
                    <a:srgbClr val="FF0000"/>
                  </a:solidFill>
                </a:rPr>
                <a:t>Spectropolarimetry</a:t>
              </a:r>
              <a:r>
                <a:rPr lang="en-US" dirty="0" smtClean="0"/>
                <a:t> (Inversion of RTE for polarized light) </a:t>
              </a:r>
            </a:p>
            <a:p>
              <a:endParaRPr lang="en-US" i="1" dirty="0"/>
            </a:p>
            <a:p>
              <a:endParaRPr lang="en-US" i="1" dirty="0" smtClean="0"/>
            </a:p>
          </p:txBody>
        </p:sp>
        <p:sp>
          <p:nvSpPr>
            <p:cNvPr id="28" name="Abrir llave 27"/>
            <p:cNvSpPr/>
            <p:nvPr/>
          </p:nvSpPr>
          <p:spPr>
            <a:xfrm>
              <a:off x="2679700" y="6103718"/>
              <a:ext cx="152400" cy="79873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46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26" y="1339850"/>
            <a:ext cx="8263574" cy="2324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3854450"/>
            <a:ext cx="7605602" cy="1714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5683251"/>
            <a:ext cx="2068284" cy="1752599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68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187450"/>
            <a:ext cx="3200400" cy="4530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129754"/>
            <a:ext cx="5177318" cy="64267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55700" y="61404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Pieter Zeeman (1865-1943)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70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25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536500"/>
            <a:ext cx="9828000" cy="7020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75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7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83297"/>
              </p:ext>
            </p:extLst>
          </p:nvPr>
        </p:nvGraphicFramePr>
        <p:xfrm>
          <a:off x="615143" y="1111250"/>
          <a:ext cx="2369358" cy="103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2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143" y="1111250"/>
                        <a:ext cx="2369358" cy="1032766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804606"/>
              </p:ext>
            </p:extLst>
          </p:nvPr>
        </p:nvGraphicFramePr>
        <p:xfrm>
          <a:off x="622301" y="2025650"/>
          <a:ext cx="202503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3" name="Ecuación" r:id="rId6" imgW="927000" imgH="914400" progId="Equation.3">
                  <p:embed/>
                </p:oleObj>
              </mc:Choice>
              <mc:Fallback>
                <p:oleObj name="Ecuación" r:id="rId6" imgW="927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301" y="2025650"/>
                        <a:ext cx="2025030" cy="1997075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99677"/>
              </p:ext>
            </p:extLst>
          </p:nvPr>
        </p:nvGraphicFramePr>
        <p:xfrm>
          <a:off x="5162550" y="1997075"/>
          <a:ext cx="3317875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4" name="Ecuación" r:id="rId8" imgW="1447560" imgH="939600" progId="Equation.3">
                  <p:embed/>
                </p:oleObj>
              </mc:Choice>
              <mc:Fallback>
                <p:oleObj name="Ecuación" r:id="rId8" imgW="14475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1997075"/>
                        <a:ext cx="3317875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54997"/>
              </p:ext>
            </p:extLst>
          </p:nvPr>
        </p:nvGraphicFramePr>
        <p:xfrm>
          <a:off x="280988" y="4672013"/>
          <a:ext cx="5470525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5" name="Ecuación" r:id="rId10" imgW="2387520" imgH="939600" progId="Equation.3">
                  <p:embed/>
                </p:oleObj>
              </mc:Choice>
              <mc:Fallback>
                <p:oleObj name="Ecuación" r:id="rId10" imgW="23875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0988" y="4672013"/>
                        <a:ext cx="5470525" cy="215423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64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38325"/>
              </p:ext>
            </p:extLst>
          </p:nvPr>
        </p:nvGraphicFramePr>
        <p:xfrm>
          <a:off x="280988" y="4672013"/>
          <a:ext cx="5470525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3" name="Ecuación" r:id="rId4" imgW="2387520" imgH="939600" progId="Equation.3">
                  <p:embed/>
                </p:oleObj>
              </mc:Choice>
              <mc:Fallback>
                <p:oleObj name="Ecuación" r:id="rId4" imgW="23875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988" y="4672013"/>
                        <a:ext cx="5470525" cy="215423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06" y="882650"/>
            <a:ext cx="4758794" cy="457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111250"/>
            <a:ext cx="3371850" cy="307657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889500" y="6851075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Landi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&amp;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(1981)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Degl’Innocenti</a:t>
            </a:r>
            <a:r>
              <a:rPr lang="en-US" sz="1600" dirty="0">
                <a:solidFill>
                  <a:schemeClr val="accent1"/>
                </a:solidFill>
              </a:rPr>
              <a:t> &amp; </a:t>
            </a:r>
            <a:r>
              <a:rPr lang="en-US" sz="1600" dirty="0" err="1" smtClean="0">
                <a:solidFill>
                  <a:schemeClr val="accent1"/>
                </a:solidFill>
              </a:rPr>
              <a:t>Landolfi</a:t>
            </a:r>
            <a:r>
              <a:rPr lang="en-US" sz="1600" dirty="0" smtClean="0">
                <a:solidFill>
                  <a:schemeClr val="accent1"/>
                </a:solidFill>
              </a:rPr>
              <a:t> (2004) </a:t>
            </a:r>
            <a:r>
              <a:rPr lang="en-US" sz="1400" dirty="0" smtClean="0">
                <a:solidFill>
                  <a:schemeClr val="accent1"/>
                </a:solidFill>
              </a:rPr>
              <a:t>Polarization in Spectral lines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47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889500" y="6546275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Landi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&amp;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 smtClean="0">
                <a:solidFill>
                  <a:schemeClr val="accent1"/>
                </a:solidFill>
              </a:rPr>
              <a:t>Degl’Innocenti</a:t>
            </a:r>
            <a:r>
              <a:rPr lang="en-US" sz="1600" dirty="0" smtClean="0">
                <a:solidFill>
                  <a:schemeClr val="accent1"/>
                </a:solidFill>
              </a:rPr>
              <a:t> (1981)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Landi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Degl’Innocenti</a:t>
            </a:r>
            <a:r>
              <a:rPr lang="en-US" sz="1600" dirty="0">
                <a:solidFill>
                  <a:schemeClr val="accent1"/>
                </a:solidFill>
              </a:rPr>
              <a:t> &amp; </a:t>
            </a:r>
            <a:r>
              <a:rPr lang="en-US" sz="1600" dirty="0" err="1" smtClean="0">
                <a:solidFill>
                  <a:schemeClr val="accent1"/>
                </a:solidFill>
              </a:rPr>
              <a:t>Landolfi</a:t>
            </a:r>
            <a:r>
              <a:rPr lang="en-US" sz="1600" dirty="0" smtClean="0">
                <a:solidFill>
                  <a:schemeClr val="accent1"/>
                </a:solidFill>
              </a:rPr>
              <a:t> (2004) </a:t>
            </a:r>
            <a:r>
              <a:rPr lang="en-US" sz="1400" dirty="0" smtClean="0">
                <a:solidFill>
                  <a:schemeClr val="accent1"/>
                </a:solidFill>
              </a:rPr>
              <a:t>Polarization in Spectral lines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06" y="882650"/>
            <a:ext cx="4758794" cy="45720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8" y="4158199"/>
            <a:ext cx="4022242" cy="11440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5721402"/>
            <a:ext cx="3135202" cy="6476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" y="2491227"/>
            <a:ext cx="3152619" cy="1287024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469900" y="1111250"/>
            <a:ext cx="3160583" cy="1000029"/>
            <a:chOff x="469900" y="1111250"/>
            <a:chExt cx="3160583" cy="1000029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00" y="1111250"/>
              <a:ext cx="3160583" cy="1000029"/>
            </a:xfrm>
            <a:prstGeom prst="rect">
              <a:avLst/>
            </a:prstGeom>
          </p:spPr>
        </p:pic>
        <p:sp>
          <p:nvSpPr>
            <p:cNvPr id="15" name="CuadroTexto 14"/>
            <p:cNvSpPr txBox="1"/>
            <p:nvPr/>
          </p:nvSpPr>
          <p:spPr>
            <a:xfrm>
              <a:off x="726757" y="1655200"/>
              <a:ext cx="457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>
                  <a:latin typeface="Symbol" panose="05050102010706020507" pitchFamily="18" charset="2"/>
                </a:rPr>
                <a:t>r</a:t>
              </a:r>
              <a:r>
                <a:rPr lang="en-US" sz="1400" baseline="-25000" dirty="0" err="1" smtClean="0">
                  <a:latin typeface="Symbol" panose="05050102010706020507" pitchFamily="18" charset="2"/>
                </a:rPr>
                <a:t>a</a:t>
              </a:r>
              <a:r>
                <a:rPr lang="en-US" sz="1400" dirty="0" smtClean="0">
                  <a:latin typeface="Symbol" panose="05050102010706020507" pitchFamily="18" charset="2"/>
                </a:rPr>
                <a:t>=</a:t>
              </a:r>
              <a:endParaRPr lang="en-US" sz="1400" dirty="0">
                <a:latin typeface="Symbol" panose="05050102010706020507" pitchFamily="18" charset="2"/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698500" y="111125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Symbol" panose="05050102010706020507" pitchFamily="18" charset="2"/>
                </a:rPr>
                <a:t>h</a:t>
              </a:r>
              <a:r>
                <a:rPr lang="en-US" sz="1400" baseline="-25000" dirty="0" smtClean="0">
                  <a:latin typeface="Symbol" panose="05050102010706020507" pitchFamily="18" charset="2"/>
                </a:rPr>
                <a:t>a</a:t>
              </a:r>
              <a:r>
                <a:rPr lang="en-US" sz="1400" dirty="0" smtClean="0">
                  <a:latin typeface="Symbol" panose="05050102010706020507" pitchFamily="18" charset="2"/>
                </a:rPr>
                <a:t>=</a:t>
              </a:r>
              <a:endParaRPr lang="en-US" sz="1400" dirty="0">
                <a:latin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36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440513"/>
              </p:ext>
            </p:extLst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7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33709"/>
              </p:ext>
            </p:extLst>
          </p:nvPr>
        </p:nvGraphicFramePr>
        <p:xfrm>
          <a:off x="528638" y="2322513"/>
          <a:ext cx="203358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8" name="Ecuación" r:id="rId6" imgW="761760" imgH="495000" progId="Equation.3">
                  <p:embed/>
                </p:oleObj>
              </mc:Choice>
              <mc:Fallback>
                <p:oleObj name="Ecuación" r:id="rId6" imgW="76176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638" y="2322513"/>
                        <a:ext cx="2033587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439672"/>
              </p:ext>
            </p:extLst>
          </p:nvPr>
        </p:nvGraphicFramePr>
        <p:xfrm>
          <a:off x="546100" y="5241925"/>
          <a:ext cx="53784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9" name="Ecuación" r:id="rId8" imgW="2158920" imgH="330120" progId="Equation.3">
                  <p:embed/>
                </p:oleObj>
              </mc:Choice>
              <mc:Fallback>
                <p:oleObj name="Ecuación" r:id="rId8" imgW="2158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100" y="5241925"/>
                        <a:ext cx="53784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57650"/>
              </p:ext>
            </p:extLst>
          </p:nvPr>
        </p:nvGraphicFramePr>
        <p:xfrm>
          <a:off x="8394700" y="1187450"/>
          <a:ext cx="198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0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94700" y="1187450"/>
                        <a:ext cx="1981200" cy="838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644469"/>
              </p:ext>
            </p:extLst>
          </p:nvPr>
        </p:nvGraphicFramePr>
        <p:xfrm>
          <a:off x="8470900" y="2485032"/>
          <a:ext cx="1981200" cy="912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1" name="Ecuación" r:id="rId12" imgW="736560" imgH="431640" progId="Equation.3">
                  <p:embed/>
                </p:oleObj>
              </mc:Choice>
              <mc:Fallback>
                <p:oleObj name="Ecuación" r:id="rId12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70900" y="2485032"/>
                        <a:ext cx="1981200" cy="9122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67777"/>
              </p:ext>
            </p:extLst>
          </p:nvPr>
        </p:nvGraphicFramePr>
        <p:xfrm>
          <a:off x="8470900" y="3876948"/>
          <a:ext cx="1981200" cy="81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2" name="Ecuación" r:id="rId14" imgW="799920" imgH="330120" progId="Equation.3">
                  <p:embed/>
                </p:oleObj>
              </mc:Choice>
              <mc:Fallback>
                <p:oleObj name="Ecuación" r:id="rId14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70900" y="3876948"/>
                        <a:ext cx="1981200" cy="815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bg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71586"/>
              </p:ext>
            </p:extLst>
          </p:nvPr>
        </p:nvGraphicFramePr>
        <p:xfrm>
          <a:off x="484188" y="3755752"/>
          <a:ext cx="2361422" cy="91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3" name="Ecuación" r:id="rId16" imgW="850680" imgH="330120" progId="Equation.3">
                  <p:embed/>
                </p:oleObj>
              </mc:Choice>
              <mc:Fallback>
                <p:oleObj name="Ecuación" r:id="rId16" imgW="8506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4188" y="3755752"/>
                        <a:ext cx="2361422" cy="91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491710"/>
              </p:ext>
            </p:extLst>
          </p:nvPr>
        </p:nvGraphicFramePr>
        <p:xfrm>
          <a:off x="6534150" y="5378450"/>
          <a:ext cx="3917950" cy="61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4" name="Ecuación" r:id="rId18" imgW="2095200" imgH="330120" progId="Equation.3">
                  <p:embed/>
                </p:oleObj>
              </mc:Choice>
              <mc:Fallback>
                <p:oleObj name="Ecuación" r:id="rId18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34150" y="5378450"/>
                        <a:ext cx="3917950" cy="6172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6184900" y="958850"/>
            <a:ext cx="0" cy="5036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85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15142" y="5607050"/>
            <a:ext cx="30551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615142" y="1339850"/>
            <a:ext cx="22169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Outline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42" y="1339850"/>
            <a:ext cx="9464040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solidFill>
                  <a:schemeClr val="bg1"/>
                </a:solidFill>
                <a:latin typeface="Arial"/>
                <a:cs typeface="Arial"/>
              </a:rPr>
              <a:t>PART 1: </a:t>
            </a:r>
            <a:r>
              <a:rPr lang="es-ES" sz="2250" spc="15" dirty="0" err="1" smtClean="0">
                <a:solidFill>
                  <a:schemeClr val="bg1"/>
                </a:solidFill>
                <a:latin typeface="Arial"/>
                <a:cs typeface="Arial"/>
              </a:rPr>
              <a:t>Theory</a:t>
            </a:r>
            <a:endParaRPr lang="es-ES" sz="2250" spc="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1.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RTE: formal </a:t>
            </a:r>
            <a:r>
              <a:rPr lang="es-ES" sz="2250" spc="15" dirty="0" err="1" smtClean="0">
                <a:latin typeface="Arial"/>
                <a:cs typeface="Arial"/>
              </a:rPr>
              <a:t>solution</a:t>
            </a:r>
            <a:r>
              <a:rPr lang="es-ES" sz="2250" spc="15" dirty="0" smtClean="0">
                <a:latin typeface="Arial"/>
                <a:cs typeface="Arial"/>
              </a:rPr>
              <a:t> &amp; </a:t>
            </a:r>
            <a:r>
              <a:rPr lang="es-ES" sz="2250" spc="15" dirty="0" err="1" smtClean="0">
                <a:latin typeface="Arial"/>
                <a:cs typeface="Arial"/>
              </a:rPr>
              <a:t>approximations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2.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Response </a:t>
            </a:r>
            <a:r>
              <a:rPr lang="es-ES" sz="2250" spc="15" dirty="0" err="1" smtClean="0">
                <a:latin typeface="Arial"/>
                <a:cs typeface="Arial"/>
              </a:rPr>
              <a:t>Functions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3. </a:t>
            </a:r>
            <a:r>
              <a:rPr sz="2250" spc="15" dirty="0" smtClean="0">
                <a:latin typeface="Arial"/>
                <a:cs typeface="Arial"/>
              </a:rPr>
              <a:t>What </a:t>
            </a:r>
            <a:r>
              <a:rPr sz="2250" spc="5" dirty="0">
                <a:latin typeface="Arial"/>
                <a:cs typeface="Arial"/>
              </a:rPr>
              <a:t>is </a:t>
            </a:r>
            <a:r>
              <a:rPr sz="2250" spc="10" dirty="0">
                <a:latin typeface="Arial"/>
                <a:cs typeface="Arial"/>
              </a:rPr>
              <a:t>an </a:t>
            </a:r>
            <a:r>
              <a:rPr sz="2250" spc="5" dirty="0">
                <a:latin typeface="Arial"/>
                <a:cs typeface="Arial"/>
              </a:rPr>
              <a:t>inversion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technique</a:t>
            </a:r>
            <a:r>
              <a:rPr sz="2250" spc="10" dirty="0" smtClean="0">
                <a:latin typeface="Arial"/>
                <a:cs typeface="Arial"/>
              </a:rPr>
              <a:t>?</a:t>
            </a:r>
            <a:r>
              <a:rPr lang="en-US" sz="2250" spc="10" dirty="0">
                <a:latin typeface="Arial"/>
                <a:cs typeface="Arial"/>
              </a:rPr>
              <a:t> How </a:t>
            </a:r>
            <a:r>
              <a:rPr lang="en-US" sz="2250" spc="10" dirty="0" smtClean="0">
                <a:latin typeface="Arial"/>
                <a:cs typeface="Arial"/>
              </a:rPr>
              <a:t>does it</a:t>
            </a:r>
            <a:r>
              <a:rPr lang="en-US" sz="2250" spc="-55" dirty="0" smtClean="0">
                <a:latin typeface="Arial"/>
                <a:cs typeface="Arial"/>
              </a:rPr>
              <a:t> </a:t>
            </a:r>
            <a:r>
              <a:rPr lang="en-US" sz="2250" spc="5" dirty="0">
                <a:latin typeface="Arial"/>
                <a:cs typeface="Arial"/>
              </a:rPr>
              <a:t>work</a:t>
            </a:r>
            <a:r>
              <a:rPr lang="en-US" sz="2250" spc="5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4. </a:t>
            </a:r>
            <a:r>
              <a:rPr lang="es-ES" sz="2250" spc="10" dirty="0" err="1" smtClean="0">
                <a:latin typeface="Arial"/>
                <a:cs typeface="Arial"/>
              </a:rPr>
              <a:t>The</a:t>
            </a:r>
            <a:r>
              <a:rPr lang="es-ES" sz="2250" spc="10" dirty="0" smtClean="0">
                <a:latin typeface="Arial"/>
                <a:cs typeface="Arial"/>
              </a:rPr>
              <a:t> SIR </a:t>
            </a:r>
            <a:r>
              <a:rPr lang="es-ES" sz="2250" spc="10" dirty="0" err="1" smtClean="0">
                <a:latin typeface="Arial"/>
                <a:cs typeface="Arial"/>
              </a:rPr>
              <a:t>code</a:t>
            </a:r>
            <a:r>
              <a:rPr lang="es-ES" sz="2250" spc="10" dirty="0" smtClean="0">
                <a:latin typeface="Arial"/>
                <a:cs typeface="Arial"/>
              </a:rPr>
              <a:t>.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5. </a:t>
            </a:r>
            <a:r>
              <a:rPr lang="es-ES" sz="2250" spc="10" dirty="0" err="1" smtClean="0">
                <a:latin typeface="Arial"/>
                <a:cs typeface="Arial"/>
              </a:rPr>
              <a:t>How</a:t>
            </a:r>
            <a:r>
              <a:rPr lang="es-ES" sz="2250" spc="10" dirty="0" smtClean="0">
                <a:latin typeface="Arial"/>
                <a:cs typeface="Arial"/>
              </a:rPr>
              <a:t> to </a:t>
            </a:r>
            <a:r>
              <a:rPr lang="es-ES" sz="2250" spc="10" dirty="0" err="1" smtClean="0">
                <a:latin typeface="Arial"/>
                <a:cs typeface="Arial"/>
              </a:rPr>
              <a:t>choose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an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inversion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technique</a:t>
            </a:r>
            <a:r>
              <a:rPr lang="es-ES" sz="2250" spc="10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6. </a:t>
            </a:r>
            <a:r>
              <a:rPr sz="2250" spc="10" dirty="0" smtClean="0">
                <a:latin typeface="Arial"/>
                <a:cs typeface="Arial"/>
              </a:rPr>
              <a:t>Running</a:t>
            </a:r>
            <a:r>
              <a:rPr sz="2250" spc="-90" dirty="0" smtClean="0">
                <a:latin typeface="Arial"/>
                <a:cs typeface="Arial"/>
              </a:rPr>
              <a:t> </a:t>
            </a:r>
            <a:r>
              <a:rPr sz="2250" spc="15" dirty="0" smtClean="0">
                <a:latin typeface="Arial"/>
                <a:cs typeface="Arial"/>
              </a:rPr>
              <a:t>SIR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tabLst>
                <a:tab pos="288290" algn="l"/>
                <a:tab pos="288925" algn="l"/>
              </a:tabLst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88290" algn="l"/>
                <a:tab pos="288925" algn="l"/>
              </a:tabLst>
            </a:pPr>
            <a:r>
              <a:rPr lang="es-ES" sz="2400" spc="15" dirty="0">
                <a:solidFill>
                  <a:schemeClr val="bg1"/>
                </a:solidFill>
                <a:latin typeface="Arial"/>
                <a:cs typeface="Arial"/>
              </a:rPr>
              <a:t>PART </a:t>
            </a:r>
            <a:r>
              <a:rPr lang="es-ES" sz="24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sz="2250" spc="15" dirty="0" smtClean="0">
                <a:solidFill>
                  <a:schemeClr val="bg1"/>
                </a:solidFill>
                <a:latin typeface="Arial"/>
                <a:cs typeface="Arial"/>
              </a:rPr>
              <a:t>SIR</a:t>
            </a:r>
            <a:r>
              <a:rPr sz="2250" spc="-7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chemeClr val="bg1"/>
                </a:solidFill>
                <a:latin typeface="Arial"/>
                <a:cs typeface="Arial"/>
              </a:rPr>
              <a:t>exercises</a:t>
            </a:r>
            <a:endParaRPr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3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39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33854"/>
              </p:ext>
            </p:extLst>
          </p:nvPr>
        </p:nvGraphicFramePr>
        <p:xfrm>
          <a:off x="698500" y="6438900"/>
          <a:ext cx="32908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0" name="Ecuación" r:id="rId6" imgW="1320480" imgH="330120" progId="Equation.3">
                  <p:embed/>
                </p:oleObj>
              </mc:Choice>
              <mc:Fallback>
                <p:oleObj name="Ecuación" r:id="rId6" imgW="13204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500" y="6438900"/>
                        <a:ext cx="329088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7626585"/>
                </p:ext>
              </p:extLst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41" name="Ecuación" r:id="rId8" imgW="164880" imgH="228600" progId="Equation.3">
                    <p:embed/>
                  </p:oleObj>
                </mc:Choice>
                <mc:Fallback>
                  <p:oleObj name="Ecuación" r:id="rId8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400191"/>
                </p:ext>
              </p:extLst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42" name="Ecuación" r:id="rId10" imgW="177480" imgH="253800" progId="Equation.3">
                    <p:embed/>
                  </p:oleObj>
                </mc:Choice>
                <mc:Fallback>
                  <p:oleObj name="Ecuación" r:id="rId10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693382"/>
                </p:ext>
              </p:extLst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43" name="Ecuación" r:id="rId12" imgW="1803240" imgH="253800" progId="Equation.3">
                    <p:embed/>
                  </p:oleObj>
                </mc:Choice>
                <mc:Fallback>
                  <p:oleObj name="Ecuación" r:id="rId12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3606060"/>
                </p:ext>
              </p:extLst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44" name="Ecuación" r:id="rId14" imgW="164880" imgH="253800" progId="Equation.3">
                    <p:embed/>
                  </p:oleObj>
                </mc:Choice>
                <mc:Fallback>
                  <p:oleObj name="Ecuación" r:id="rId14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8277840"/>
                </p:ext>
              </p:extLst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45" name="Ecuación" r:id="rId16" imgW="406080" imgH="241200" progId="Equation.3">
                    <p:embed/>
                  </p:oleObj>
                </mc:Choice>
                <mc:Fallback>
                  <p:oleObj name="Ecuación" r:id="rId16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15729"/>
              </p:ext>
            </p:extLst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6" name="Ecuación" r:id="rId18" imgW="2755800" imgH="457200" progId="Equation.3">
                  <p:embed/>
                </p:oleObj>
              </mc:Choice>
              <mc:Fallback>
                <p:oleObj name="Ecuación" r:id="rId18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573614"/>
              </p:ext>
            </p:extLst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7" name="Ecuación" r:id="rId20" imgW="1346040" imgH="457200" progId="Equation.3">
                  <p:embed/>
                </p:oleObj>
              </mc:Choice>
              <mc:Fallback>
                <p:oleObj name="Ecuación" r:id="rId20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00329"/>
              </p:ext>
            </p:extLst>
          </p:nvPr>
        </p:nvGraphicFramePr>
        <p:xfrm>
          <a:off x="6638925" y="5227638"/>
          <a:ext cx="38893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8" name="Ecuación" r:id="rId22" imgW="1625400" imgH="317160" progId="Equation.3">
                  <p:embed/>
                </p:oleObj>
              </mc:Choice>
              <mc:Fallback>
                <p:oleObj name="Ecuación" r:id="rId22" imgW="16254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38925" y="5227638"/>
                        <a:ext cx="3889375" cy="760412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7823200" y="4311650"/>
            <a:ext cx="2628900" cy="1778773"/>
            <a:chOff x="7823200" y="4311650"/>
            <a:chExt cx="2628900" cy="1778773"/>
          </a:xfrm>
        </p:grpSpPr>
        <p:graphicFrame>
          <p:nvGraphicFramePr>
            <p:cNvPr id="19" name="Objeto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726567"/>
                </p:ext>
              </p:extLst>
            </p:nvPr>
          </p:nvGraphicFramePr>
          <p:xfrm>
            <a:off x="7823200" y="4311650"/>
            <a:ext cx="1104900" cy="663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49" name="Ecuación" r:id="rId24" imgW="761760" imgH="457200" progId="Equation.3">
                    <p:embed/>
                  </p:oleObj>
                </mc:Choice>
                <mc:Fallback>
                  <p:oleObj name="Ecuación" r:id="rId24" imgW="76176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7823200" y="4311650"/>
                          <a:ext cx="1104900" cy="66351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to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82820"/>
                </p:ext>
              </p:extLst>
            </p:nvPr>
          </p:nvGraphicFramePr>
          <p:xfrm>
            <a:off x="9240838" y="4311650"/>
            <a:ext cx="1012825" cy="608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50" name="Ecuación" r:id="rId26" imgW="698400" imgH="419040" progId="Equation.3">
                    <p:embed/>
                  </p:oleObj>
                </mc:Choice>
                <mc:Fallback>
                  <p:oleObj name="Ecuación" r:id="rId26" imgW="698400" imgH="419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9240838" y="4311650"/>
                          <a:ext cx="1012825" cy="6080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upo 32"/>
            <p:cNvGrpSpPr/>
            <p:nvPr/>
          </p:nvGrpSpPr>
          <p:grpSpPr>
            <a:xfrm>
              <a:off x="7977187" y="4768850"/>
              <a:ext cx="2474913" cy="1321573"/>
              <a:chOff x="7977187" y="4768850"/>
              <a:chExt cx="2474913" cy="1321573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7977187" y="4841687"/>
                <a:ext cx="457200" cy="1243529"/>
                <a:chOff x="7977187" y="4841687"/>
                <a:chExt cx="457200" cy="1243529"/>
              </a:xfrm>
            </p:grpSpPr>
            <p:sp>
              <p:nvSpPr>
                <p:cNvPr id="5" name="Elipse 4"/>
                <p:cNvSpPr/>
                <p:nvPr/>
              </p:nvSpPr>
              <p:spPr>
                <a:xfrm>
                  <a:off x="7977187" y="5220843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Conector recto de flecha 21"/>
                <p:cNvCxnSpPr>
                  <a:stCxn id="5" idx="0"/>
                </p:cNvCxnSpPr>
                <p:nvPr/>
              </p:nvCxnSpPr>
              <p:spPr>
                <a:xfrm flipH="1" flipV="1">
                  <a:off x="8089130" y="4841687"/>
                  <a:ext cx="116657" cy="379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upo 31"/>
              <p:cNvGrpSpPr/>
              <p:nvPr/>
            </p:nvGrpSpPr>
            <p:grpSpPr>
              <a:xfrm>
                <a:off x="9461500" y="4768850"/>
                <a:ext cx="990600" cy="1321573"/>
                <a:chOff x="9461500" y="4768850"/>
                <a:chExt cx="990600" cy="1321573"/>
              </a:xfrm>
            </p:grpSpPr>
            <p:sp>
              <p:nvSpPr>
                <p:cNvPr id="26" name="Elipse 25"/>
                <p:cNvSpPr/>
                <p:nvPr/>
              </p:nvSpPr>
              <p:spPr>
                <a:xfrm>
                  <a:off x="9994900" y="5226050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Conector recto de flecha 26"/>
                <p:cNvCxnSpPr/>
                <p:nvPr/>
              </p:nvCxnSpPr>
              <p:spPr>
                <a:xfrm flipH="1" flipV="1">
                  <a:off x="9461500" y="4768850"/>
                  <a:ext cx="762002" cy="4553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557183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51" name="Ecuación" r:id="rId28" imgW="114120" imgH="215640" progId="Equation.3">
                  <p:embed/>
                </p:oleObj>
              </mc:Choice>
              <mc:Fallback>
                <p:oleObj name="Ecuación" r:id="rId2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upo 27"/>
          <p:cNvGrpSpPr/>
          <p:nvPr/>
        </p:nvGrpSpPr>
        <p:grpSpPr>
          <a:xfrm>
            <a:off x="5679036" y="6250213"/>
            <a:ext cx="4849264" cy="1308708"/>
            <a:chOff x="5679036" y="6250213"/>
            <a:chExt cx="4849264" cy="1308708"/>
          </a:xfrm>
        </p:grpSpPr>
        <p:graphicFrame>
          <p:nvGraphicFramePr>
            <p:cNvPr id="23" name="Objeto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722530"/>
                </p:ext>
              </p:extLst>
            </p:nvPr>
          </p:nvGraphicFramePr>
          <p:xfrm>
            <a:off x="5679036" y="6273574"/>
            <a:ext cx="4849264" cy="1285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52" name="Ecuación" r:id="rId30" imgW="2108160" imgH="558720" progId="Equation.3">
                    <p:embed/>
                  </p:oleObj>
                </mc:Choice>
                <mc:Fallback>
                  <p:oleObj name="Ecuación" r:id="rId30" imgW="2108160" imgH="55872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5679036" y="6273574"/>
                          <a:ext cx="4849264" cy="12853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ángulo 24"/>
            <p:cNvSpPr/>
            <p:nvPr/>
          </p:nvSpPr>
          <p:spPr>
            <a:xfrm>
              <a:off x="6719886" y="6250213"/>
              <a:ext cx="3429002" cy="12853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146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1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/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2" name="Ecuación" r:id="rId6" imgW="164880" imgH="228600" progId="Equation.3">
                    <p:embed/>
                  </p:oleObj>
                </mc:Choice>
                <mc:Fallback>
                  <p:oleObj name="Ecuación" r:id="rId6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/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3" name="Ecuación" r:id="rId8" imgW="177480" imgH="253800" progId="Equation.3">
                    <p:embed/>
                  </p:oleObj>
                </mc:Choice>
                <mc:Fallback>
                  <p:oleObj name="Ecuación" r:id="rId8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/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4" name="Ecuación" r:id="rId10" imgW="1803240" imgH="253800" progId="Equation.3">
                    <p:embed/>
                  </p:oleObj>
                </mc:Choice>
                <mc:Fallback>
                  <p:oleObj name="Ecuación" r:id="rId10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5" name="Ecuación" r:id="rId12" imgW="164880" imgH="253800" progId="Equation.3">
                    <p:embed/>
                  </p:oleObj>
                </mc:Choice>
                <mc:Fallback>
                  <p:oleObj name="Ecuación" r:id="rId12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6" name="Ecuación" r:id="rId14" imgW="406080" imgH="241200" progId="Equation.3">
                    <p:embed/>
                  </p:oleObj>
                </mc:Choice>
                <mc:Fallback>
                  <p:oleObj name="Ecuación" r:id="rId14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/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7" name="Ecuación" r:id="rId16" imgW="2755800" imgH="457200" progId="Equation.3">
                  <p:embed/>
                </p:oleObj>
              </mc:Choice>
              <mc:Fallback>
                <p:oleObj name="Ecuación" r:id="rId16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/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8" name="Ecuación" r:id="rId18" imgW="1346040" imgH="457200" progId="Equation.3">
                  <p:embed/>
                </p:oleObj>
              </mc:Choice>
              <mc:Fallback>
                <p:oleObj name="Ecuación" r:id="rId18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 noChangeAspect="1"/>
          </p:cNvGraphicFramePr>
          <p:nvPr>
            <p:extLst/>
          </p:nvPr>
        </p:nvGraphicFramePr>
        <p:xfrm>
          <a:off x="6337300" y="6207165"/>
          <a:ext cx="4038600" cy="119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9" name="Ecuación" r:id="rId20" imgW="1892160" imgH="558720" progId="Equation.3">
                  <p:embed/>
                </p:oleObj>
              </mc:Choice>
              <mc:Fallback>
                <p:oleObj name="Ecuación" r:id="rId20" imgW="1892160" imgH="558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37300" y="6207165"/>
                        <a:ext cx="4038600" cy="1193319"/>
                      </a:xfrm>
                      <a:prstGeom prst="rect">
                        <a:avLst/>
                      </a:prstGeom>
                      <a:ln w="571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  <p:graphicFrame>
        <p:nvGraphicFramePr>
          <p:cNvPr id="30" name="Objeto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827818"/>
              </p:ext>
            </p:extLst>
          </p:nvPr>
        </p:nvGraphicFramePr>
        <p:xfrm>
          <a:off x="698500" y="6445250"/>
          <a:ext cx="53149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0" name="Ecuación" r:id="rId22" imgW="2133360" imgH="330120" progId="Equation.3">
                  <p:embed/>
                </p:oleObj>
              </mc:Choice>
              <mc:Fallback>
                <p:oleObj name="Ecuación" r:id="rId22" imgW="213336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98500" y="6445250"/>
                        <a:ext cx="53149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upo 34"/>
          <p:cNvGrpSpPr/>
          <p:nvPr/>
        </p:nvGrpSpPr>
        <p:grpSpPr>
          <a:xfrm>
            <a:off x="6288636" y="4942840"/>
            <a:ext cx="4163464" cy="1058518"/>
            <a:chOff x="5679036" y="6250213"/>
            <a:chExt cx="4849264" cy="1308708"/>
          </a:xfrm>
        </p:grpSpPr>
        <p:graphicFrame>
          <p:nvGraphicFramePr>
            <p:cNvPr id="36" name="Objeto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0363583"/>
                </p:ext>
              </p:extLst>
            </p:nvPr>
          </p:nvGraphicFramePr>
          <p:xfrm>
            <a:off x="5679036" y="6273574"/>
            <a:ext cx="4849264" cy="1285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51" name="Ecuación" r:id="rId24" imgW="2108160" imgH="558720" progId="Equation.3">
                    <p:embed/>
                  </p:oleObj>
                </mc:Choice>
                <mc:Fallback>
                  <p:oleObj name="Ecuación" r:id="rId24" imgW="2108160" imgH="55872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679036" y="6273574"/>
                          <a:ext cx="4849264" cy="12853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Rectángulo 36"/>
            <p:cNvSpPr/>
            <p:nvPr/>
          </p:nvSpPr>
          <p:spPr>
            <a:xfrm>
              <a:off x="6719886" y="6250213"/>
              <a:ext cx="3429002" cy="12853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514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700" y="440326"/>
            <a:ext cx="120396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692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0" y="188976"/>
            <a:ext cx="11518900" cy="7704074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0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332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692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142" y="1166586"/>
            <a:ext cx="5791568" cy="297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altLang="en-US" sz="2204" dirty="0"/>
              <a:t>Table of physical magnitudes </a:t>
            </a:r>
            <a:r>
              <a:rPr lang="en-GB" altLang="en-US" sz="2204" dirty="0" smtClean="0"/>
              <a:t> 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endParaRPr lang="en-GB" altLang="en-US" sz="2204" dirty="0" smtClean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atomic </a:t>
            </a:r>
            <a:r>
              <a:rPr lang="en-GB" altLang="en-US" sz="2204" dirty="0"/>
              <a:t>parameters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scenario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approximations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physical laws</a:t>
            </a:r>
            <a:endParaRPr lang="en-GB" altLang="en-US" sz="2204" dirty="0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5002247" y="1263650"/>
            <a:ext cx="335844" cy="2899295"/>
          </a:xfrm>
          <a:prstGeom prst="rightBrace">
            <a:avLst>
              <a:gd name="adj1" fmla="val 584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s-ES_tradnl" altLang="en-US" sz="2204"/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99100" y="187325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Synthesis</a:t>
            </a:r>
            <a:endParaRPr lang="es-E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/>
              <a:t>(</a:t>
            </a:r>
            <a:r>
              <a:rPr lang="es-ES" dirty="0" err="1" smtClean="0"/>
              <a:t>solving</a:t>
            </a:r>
            <a:r>
              <a:rPr lang="es-ES" dirty="0" smtClean="0"/>
              <a:t> RTE)</a:t>
            </a:r>
            <a:endParaRPr lang="en-US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030784"/>
              </p:ext>
            </p:extLst>
          </p:nvPr>
        </p:nvGraphicFramePr>
        <p:xfrm>
          <a:off x="774700" y="1589552"/>
          <a:ext cx="3635375" cy="5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2" name="Ecuación" r:id="rId3" imgW="1803240" imgH="253800" progId="Equation.3">
                  <p:embed/>
                </p:oleObj>
              </mc:Choice>
              <mc:Fallback>
                <p:oleObj name="Ecuación" r:id="rId3" imgW="18032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700" y="1589552"/>
                        <a:ext cx="3635375" cy="51229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cto de flecha 8"/>
          <p:cNvCxnSpPr/>
          <p:nvPr/>
        </p:nvCxnSpPr>
        <p:spPr>
          <a:xfrm>
            <a:off x="5625463" y="2713297"/>
            <a:ext cx="1473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208597"/>
              </p:ext>
            </p:extLst>
          </p:nvPr>
        </p:nvGraphicFramePr>
        <p:xfrm>
          <a:off x="7251700" y="2330450"/>
          <a:ext cx="440322" cy="67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3" name="Ecuación" r:id="rId5" imgW="164880" imgH="253800" progId="Equation.3">
                  <p:embed/>
                </p:oleObj>
              </mc:Choice>
              <mc:Fallback>
                <p:oleObj name="Ecuación" r:id="rId5" imgW="1648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1700" y="2330450"/>
                        <a:ext cx="440322" cy="67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97240"/>
              </p:ext>
            </p:extLst>
          </p:nvPr>
        </p:nvGraphicFramePr>
        <p:xfrm>
          <a:off x="8039100" y="2325688"/>
          <a:ext cx="50958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4" name="Ecuación" r:id="rId7" imgW="190440" imgH="253800" progId="Equation.3">
                  <p:embed/>
                </p:oleObj>
              </mc:Choice>
              <mc:Fallback>
                <p:oleObj name="Ecuación" r:id="rId7" imgW="1904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39100" y="2325688"/>
                        <a:ext cx="509588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7692022" y="2570718"/>
            <a:ext cx="33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pic>
        <p:nvPicPr>
          <p:cNvPr id="11" name="Picture 2" descr="t1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20903" r="11254" b="50839"/>
          <a:stretch/>
        </p:blipFill>
        <p:spPr bwMode="auto">
          <a:xfrm>
            <a:off x="2260600" y="4578658"/>
            <a:ext cx="5600700" cy="29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613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784" y="1368908"/>
            <a:ext cx="8508315" cy="4847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cs typeface="Arial"/>
              </a:rPr>
              <a:t>Any method </a:t>
            </a:r>
            <a:r>
              <a:rPr sz="2250" spc="10" dirty="0">
                <a:cs typeface="Arial"/>
              </a:rPr>
              <a:t>used to </a:t>
            </a:r>
            <a:r>
              <a:rPr sz="2250" spc="5" dirty="0">
                <a:cs typeface="Arial"/>
              </a:rPr>
              <a:t>infer </a:t>
            </a:r>
            <a:r>
              <a:rPr sz="2250" spc="10" dirty="0">
                <a:cs typeface="Arial"/>
              </a:rPr>
              <a:t>the </a:t>
            </a:r>
            <a:r>
              <a:rPr sz="2250" spc="5" dirty="0">
                <a:cs typeface="Arial"/>
              </a:rPr>
              <a:t>physical </a:t>
            </a:r>
            <a:r>
              <a:rPr sz="2250" spc="10" dirty="0">
                <a:cs typeface="Arial"/>
              </a:rPr>
              <a:t>conditions </a:t>
            </a:r>
            <a:r>
              <a:rPr sz="2250" spc="5" dirty="0">
                <a:cs typeface="Arial"/>
              </a:rPr>
              <a:t>of </a:t>
            </a:r>
            <a:r>
              <a:rPr sz="2250" spc="10" dirty="0">
                <a:cs typeface="Arial"/>
              </a:rPr>
              <a:t>the  </a:t>
            </a:r>
            <a:r>
              <a:rPr sz="2250" spc="5" dirty="0">
                <a:cs typeface="Arial"/>
              </a:rPr>
              <a:t>atmosphere </a:t>
            </a:r>
            <a:r>
              <a:rPr sz="2250" spc="10" dirty="0">
                <a:cs typeface="Arial"/>
              </a:rPr>
              <a:t>from the </a:t>
            </a:r>
            <a:r>
              <a:rPr sz="2250" spc="5" dirty="0">
                <a:cs typeface="Arial"/>
              </a:rPr>
              <a:t>interpretation of </a:t>
            </a:r>
            <a:r>
              <a:rPr sz="2250" spc="10" dirty="0">
                <a:cs typeface="Arial"/>
              </a:rPr>
              <a:t>Stokes</a:t>
            </a:r>
            <a:r>
              <a:rPr sz="2250" spc="50" dirty="0">
                <a:cs typeface="Arial"/>
              </a:rPr>
              <a:t> </a:t>
            </a:r>
            <a:r>
              <a:rPr sz="2250" spc="5" dirty="0" smtClean="0">
                <a:cs typeface="Arial"/>
              </a:rPr>
              <a:t>profile</a:t>
            </a:r>
            <a:r>
              <a:rPr lang="es-ES" sz="2250" spc="5" dirty="0" smtClean="0">
                <a:cs typeface="Arial"/>
              </a:rPr>
              <a:t>.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   (in a </a:t>
            </a:r>
            <a:r>
              <a:rPr lang="es-ES" sz="2250" dirty="0" err="1" smtClean="0">
                <a:cs typeface="Arial"/>
              </a:rPr>
              <a:t>broad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sense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any</a:t>
            </a:r>
            <a:r>
              <a:rPr lang="es-ES" sz="2250" dirty="0" smtClean="0">
                <a:cs typeface="Arial"/>
              </a:rPr>
              <a:t> “</a:t>
            </a:r>
            <a:r>
              <a:rPr lang="es-ES" sz="2250" dirty="0" err="1" smtClean="0">
                <a:cs typeface="Arial"/>
              </a:rPr>
              <a:t>measurement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in </a:t>
            </a:r>
            <a:r>
              <a:rPr lang="es-ES" sz="2250" dirty="0" err="1" smtClean="0">
                <a:cs typeface="Arial"/>
              </a:rPr>
              <a:t>the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Sun</a:t>
            </a:r>
            <a:r>
              <a:rPr lang="es-ES" sz="2250" dirty="0" smtClean="0">
                <a:cs typeface="Arial"/>
              </a:rPr>
              <a:t>” </a:t>
            </a:r>
            <a:r>
              <a:rPr lang="es-ES" sz="2250" dirty="0" err="1" smtClean="0">
                <a:cs typeface="Arial"/>
              </a:rPr>
              <a:t>is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</a:t>
            </a:r>
            <a:r>
              <a:rPr lang="es-ES" sz="2250" dirty="0" smtClean="0">
                <a:cs typeface="Arial"/>
              </a:rPr>
              <a:t> inversión)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5" dirty="0" smtClean="0">
                <a:cs typeface="Arial"/>
              </a:rPr>
              <a:t>W</a:t>
            </a:r>
            <a:r>
              <a:rPr lang="en-US" sz="2250" spc="10" dirty="0" smtClean="0">
                <a:cs typeface="Arial"/>
              </a:rPr>
              <a:t>e </a:t>
            </a:r>
            <a:r>
              <a:rPr lang="en-US" sz="2250" spc="5" dirty="0">
                <a:cs typeface="Arial"/>
              </a:rPr>
              <a:t>want: </a:t>
            </a:r>
            <a:r>
              <a:rPr lang="en-US" sz="2250" spc="10" dirty="0">
                <a:cs typeface="Arial"/>
              </a:rPr>
              <a:t>vector magnetic </a:t>
            </a:r>
            <a:r>
              <a:rPr lang="en-US" sz="2250" spc="5" dirty="0">
                <a:cs typeface="Arial"/>
              </a:rPr>
              <a:t>field, </a:t>
            </a:r>
            <a:r>
              <a:rPr lang="en-US" sz="2250" spc="10" dirty="0">
                <a:cs typeface="Arial"/>
              </a:rPr>
              <a:t>gas temperature, gas  </a:t>
            </a:r>
            <a:r>
              <a:rPr lang="en-US" sz="2250" spc="10" dirty="0" smtClean="0">
                <a:cs typeface="Arial"/>
              </a:rPr>
              <a:t>velocity, </a:t>
            </a:r>
            <a:r>
              <a:rPr lang="en-US" sz="2250" spc="10" dirty="0" err="1" smtClean="0">
                <a:cs typeface="Arial"/>
              </a:rPr>
              <a:t>etc</a:t>
            </a:r>
            <a:r>
              <a:rPr lang="en-US" sz="2250" spc="10" dirty="0" smtClean="0">
                <a:cs typeface="Arial"/>
              </a:rPr>
              <a:t>, at some layers in the Sun</a:t>
            </a: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n-US" sz="2250" spc="1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0" dirty="0" smtClean="0">
                <a:cs typeface="Arial"/>
              </a:rPr>
              <a:t>We need: assume some approximations. We will only be able to find some free parameters values such that we can reproduce the observations.</a:t>
            </a:r>
          </a:p>
          <a:p>
            <a:pPr marL="12700" marR="5080">
              <a:tabLst>
                <a:tab pos="288290" algn="l"/>
                <a:tab pos="288925" algn="l"/>
              </a:tabLst>
            </a:pPr>
            <a:endParaRPr lang="en-US" sz="22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 smtClean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6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667" name="Group 19"/>
          <p:cNvGrpSpPr>
            <a:grpSpLocks/>
          </p:cNvGrpSpPr>
          <p:nvPr/>
        </p:nvGrpSpPr>
        <p:grpSpPr bwMode="auto">
          <a:xfrm>
            <a:off x="1012469" y="1715956"/>
            <a:ext cx="9599553" cy="5721600"/>
            <a:chOff x="816" y="864"/>
            <a:chExt cx="5488" cy="3271"/>
          </a:xfrm>
        </p:grpSpPr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928" y="864"/>
              <a:ext cx="5376" cy="3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smtClean="0"/>
                <a:t>Inhomogeneous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Fredholm’s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/>
                <a:t>ec</a:t>
              </a:r>
              <a:r>
                <a:rPr lang="es-ES_tradnl" altLang="en-US" sz="2204" dirty="0"/>
                <a:t>. o</a:t>
              </a:r>
              <a:r>
                <a:rPr lang="es-ES_tradnl" altLang="en-US" sz="2204" dirty="0" smtClean="0"/>
                <a:t>f </a:t>
              </a:r>
              <a:r>
                <a:rPr lang="es-ES_tradnl" altLang="en-US" sz="2204" dirty="0" err="1" smtClean="0"/>
                <a:t>the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first</a:t>
              </a:r>
              <a:r>
                <a:rPr lang="es-ES_tradnl" altLang="en-US" sz="2204" dirty="0" smtClean="0"/>
                <a:t> </a:t>
              </a:r>
              <a:r>
                <a:rPr lang="en-GB" altLang="en-US" sz="2204" dirty="0"/>
                <a:t>kind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:     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g(t)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/>
                <a:t>data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K(</a:t>
              </a:r>
              <a:r>
                <a:rPr lang="es-ES_tradnl" altLang="en-US" sz="3085" i="1" dirty="0" err="1">
                  <a:solidFill>
                    <a:srgbClr val="0066FF"/>
                  </a:solidFill>
                </a:rPr>
                <a:t>t,s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</a:t>
              </a:r>
              <a:r>
                <a:rPr lang="es-ES_tradnl" altLang="en-US" sz="2204" dirty="0" err="1"/>
                <a:t>kernel</a:t>
              </a:r>
              <a:r>
                <a:rPr lang="es-ES_tradnl" altLang="en-US" sz="2204" dirty="0"/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f(s)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 err="1"/>
                <a:t>unknown</a:t>
              </a:r>
              <a:endParaRPr lang="es-ES_tradnl" altLang="en-US" sz="2204" dirty="0"/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equation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through</a:t>
              </a:r>
              <a:r>
                <a:rPr lang="es-ES_tradnl" altLang="en-US" sz="2204" dirty="0"/>
                <a:t> a </a:t>
              </a:r>
              <a:r>
                <a:rPr lang="es-ES_tradnl" altLang="en-US" sz="2204" dirty="0" err="1"/>
                <a:t>quadrature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becomes</a:t>
              </a:r>
              <a:r>
                <a:rPr lang="es-ES_tradnl" altLang="en-US" sz="2204" dirty="0"/>
                <a:t>: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                      </a:t>
              </a:r>
              <a:r>
                <a:rPr lang="en-GB" altLang="en-US" sz="3085" i="1" dirty="0">
                  <a:solidFill>
                    <a:srgbClr val="0066FF"/>
                  </a:solidFill>
                </a:rPr>
                <a:t>K</a:t>
              </a:r>
              <a:r>
                <a:rPr lang="en-GB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</a:t>
              </a:r>
              <a:r>
                <a:rPr lang="es-ES_tradnl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 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as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g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no </a:t>
              </a:r>
              <a:r>
                <a:rPr lang="es-ES_tradnl" altLang="en-US" sz="2204" dirty="0" err="1"/>
                <a:t>null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if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we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could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evaluate</a:t>
              </a:r>
              <a:r>
                <a:rPr lang="es-ES_tradnl" altLang="en-US" sz="2204" dirty="0"/>
                <a:t>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i="1" baseline="40000" dirty="0">
                  <a:solidFill>
                    <a:srgbClr val="0066FF"/>
                  </a:solidFill>
                </a:rPr>
                <a:t>-1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solution</a:t>
              </a:r>
              <a:r>
                <a:rPr lang="es-ES_tradnl" altLang="en-US" sz="2204" dirty="0"/>
                <a:t>:</a:t>
              </a:r>
              <a:r>
                <a:rPr lang="es-ES_tradnl" altLang="en-US" sz="2645" dirty="0"/>
                <a:t>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b="1" i="1" baseline="30000" dirty="0">
                  <a:solidFill>
                    <a:srgbClr val="0066FF"/>
                  </a:solidFill>
                </a:rPr>
                <a:t>-1</a:t>
              </a:r>
              <a:r>
                <a:rPr lang="es-ES_tradnl" altLang="en-US" sz="308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  </a:t>
              </a:r>
              <a:r>
                <a:rPr lang="es-ES_tradnl" altLang="en-US" sz="2204" dirty="0" err="1"/>
                <a:t>but</a:t>
              </a:r>
              <a:r>
                <a:rPr lang="es-ES_tradnl" altLang="en-US" sz="2204" i="1" dirty="0">
                  <a:solidFill>
                    <a:srgbClr val="0066FF"/>
                  </a:solidFill>
                </a:rPr>
                <a:t>…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not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general case</a:t>
              </a:r>
            </a:p>
            <a:p>
              <a:pPr eaLnBrk="0" hangingPunct="0">
                <a:spcBef>
                  <a:spcPct val="50000"/>
                </a:spcBef>
              </a:pPr>
              <a:endParaRPr lang="es-ES_tradnl" altLang="en-US" sz="2204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83664" name="Picture 16" descr="fredhol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8" t="18053" r="28859" b="70546"/>
            <a:stretch>
              <a:fillRect/>
            </a:stretch>
          </p:blipFill>
          <p:spPr bwMode="auto">
            <a:xfrm>
              <a:off x="816" y="1390"/>
              <a:ext cx="2304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3666" name="Rectangle 18"/>
          <p:cNvSpPr>
            <a:spLocks noChangeArrowheads="1"/>
          </p:cNvSpPr>
          <p:nvPr/>
        </p:nvSpPr>
        <p:spPr bwMode="auto">
          <a:xfrm>
            <a:off x="644878" y="1080999"/>
            <a:ext cx="9403644" cy="94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-</a:t>
            </a:r>
            <a:r>
              <a:rPr lang="en-GB" altLang="en-US" sz="2204" b="1" i="1" u="sng" dirty="0">
                <a:solidFill>
                  <a:srgbClr val="FF0000"/>
                </a:solidFill>
              </a:rPr>
              <a:t>What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’s </a:t>
            </a:r>
            <a:r>
              <a:rPr lang="es-ES_tradnl" altLang="en-US" sz="2204" b="1" i="1" u="sng" dirty="0" err="1">
                <a:solidFill>
                  <a:srgbClr val="FF0000"/>
                </a:solidFill>
              </a:rPr>
              <a:t>an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 </a:t>
            </a:r>
            <a:r>
              <a:rPr lang="es-ES_tradnl" altLang="en-US" sz="2204" b="1" i="1" u="sng" dirty="0" smtClean="0">
                <a:solidFill>
                  <a:srgbClr val="FF0000"/>
                </a:solidFill>
              </a:rPr>
              <a:t>IT?</a:t>
            </a:r>
            <a:endParaRPr lang="es-ES_tradnl" altLang="en-US" sz="2204" b="1" i="1" u="sng" dirty="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endParaRPr lang="es-ES_tradnl" altLang="en-US" sz="2204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106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lang="es-ES" sz="3100" dirty="0" err="1">
                <a:solidFill>
                  <a:srgbClr val="FFFFFF"/>
                </a:solidFill>
              </a:rPr>
              <a:t>D</a:t>
            </a:r>
            <a:r>
              <a:rPr lang="es-ES" sz="3100" dirty="0" err="1" smtClean="0">
                <a:solidFill>
                  <a:srgbClr val="FFFFFF"/>
                </a:solidFill>
              </a:rPr>
              <a:t>ownload</a:t>
            </a:r>
            <a:endParaRPr sz="3100" dirty="0"/>
          </a:p>
        </p:txBody>
      </p:sp>
      <p:sp>
        <p:nvSpPr>
          <p:cNvPr id="6" name="object 6"/>
          <p:cNvSpPr txBox="1"/>
          <p:nvPr/>
        </p:nvSpPr>
        <p:spPr>
          <a:xfrm>
            <a:off x="1249150" y="1538676"/>
            <a:ext cx="7297949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Download </a:t>
            </a:r>
            <a:r>
              <a:rPr lang="es-ES" sz="2800" spc="-5" dirty="0" smtClean="0">
                <a:latin typeface="Arial"/>
                <a:cs typeface="Arial"/>
              </a:rPr>
              <a:t>SIR </a:t>
            </a:r>
            <a:r>
              <a:rPr lang="es-ES" sz="2800" spc="-5" dirty="0" err="1" smtClean="0">
                <a:latin typeface="Arial"/>
                <a:cs typeface="Arial"/>
              </a:rPr>
              <a:t>code</a:t>
            </a:r>
            <a:r>
              <a:rPr lang="es-ES" sz="2800" spc="-5" dirty="0" smtClean="0">
                <a:latin typeface="Arial"/>
                <a:cs typeface="Arial"/>
              </a:rPr>
              <a:t> </a:t>
            </a:r>
            <a:r>
              <a:rPr lang="es-ES" sz="2800" spc="-5" dirty="0" err="1" smtClean="0">
                <a:latin typeface="Arial"/>
                <a:cs typeface="Arial"/>
              </a:rPr>
              <a:t>from</a:t>
            </a:r>
            <a:r>
              <a:rPr lang="es-ES" sz="2800" dirty="0" smtClean="0">
                <a:latin typeface="Arial"/>
                <a:cs typeface="Arial"/>
              </a:rPr>
              <a:t>:</a:t>
            </a:r>
            <a:endParaRPr lang="es-ES" sz="28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github.com/BasilioRuiz/SIR-code</a:t>
            </a:r>
            <a:endParaRPr lang="en-US" sz="2800" dirty="0" smtClean="0"/>
          </a:p>
          <a:p>
            <a:pPr marL="447040" indent="-434975">
              <a:lnSpc>
                <a:spcPct val="100000"/>
              </a:lnSpc>
            </a:pPr>
            <a:endParaRPr lang="en-US" sz="2800" dirty="0"/>
          </a:p>
          <a:p>
            <a:pPr marL="447040" indent="-434975">
              <a:lnSpc>
                <a:spcPct val="100000"/>
              </a:lnSpc>
            </a:pPr>
            <a:r>
              <a:rPr lang="en-US" sz="3200" dirty="0" smtClean="0"/>
              <a:t>And these slides and exercises from:</a:t>
            </a: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5"/>
              </a:rPr>
              <a:t>https</a:t>
            </a:r>
            <a:r>
              <a:rPr lang="en-US" sz="2800" dirty="0">
                <a:hlinkClick r:id="rId5"/>
              </a:rPr>
              <a:t>://github.com/BasilioRuiz/SIR-course</a:t>
            </a:r>
            <a:endParaRPr lang="en-US" sz="2800" dirty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lang="en-US" sz="2800" dirty="0" smtClean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sz="25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2" name="Rectangle 4"/>
          <p:cNvSpPr>
            <a:spLocks noChangeArrowheads="1"/>
          </p:cNvSpPr>
          <p:nvPr/>
        </p:nvSpPr>
        <p:spPr bwMode="auto">
          <a:xfrm>
            <a:off x="665868" y="2667515"/>
            <a:ext cx="9718499" cy="328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 </a:t>
            </a:r>
            <a:r>
              <a:rPr lang="es-ES_tradnl" altLang="en-US" sz="2204" dirty="0" err="1"/>
              <a:t>become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smoothed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by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the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kernel</a:t>
            </a:r>
            <a:r>
              <a:rPr lang="es-ES_tradnl" altLang="en-US" sz="2645" dirty="0"/>
              <a:t> </a:t>
            </a:r>
            <a:r>
              <a:rPr lang="es-ES_tradnl" altLang="en-US" sz="3085" i="1" dirty="0">
                <a:solidFill>
                  <a:srgbClr val="0066FF"/>
                </a:solidFill>
              </a:rPr>
              <a:t>K(</a:t>
            </a:r>
            <a:r>
              <a:rPr lang="es-ES_tradnl" altLang="en-US" sz="3085" i="1" dirty="0" err="1">
                <a:solidFill>
                  <a:srgbClr val="0066FF"/>
                </a:solidFill>
              </a:rPr>
              <a:t>t,s</a:t>
            </a:r>
            <a:r>
              <a:rPr lang="es-ES_tradnl" altLang="en-US" sz="3085" i="1" dirty="0">
                <a:solidFill>
                  <a:srgbClr val="0066FF"/>
                </a:solidFill>
              </a:rPr>
              <a:t>)</a:t>
            </a:r>
            <a:r>
              <a:rPr lang="es-ES_tradnl" altLang="en-US" sz="2645" dirty="0"/>
              <a:t> </a:t>
            </a:r>
            <a:endParaRPr lang="es-ES_tradnl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Small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perturbations</a:t>
            </a:r>
            <a:r>
              <a:rPr lang="es-ES_tradnl" altLang="en-US" sz="2204" dirty="0"/>
              <a:t> are compatible </a:t>
            </a:r>
            <a:r>
              <a:rPr lang="es-ES_tradnl" altLang="en-US" sz="2204" dirty="0" err="1"/>
              <a:t>with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huge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changes</a:t>
            </a:r>
            <a:r>
              <a:rPr lang="es-ES_tradnl" altLang="en-US" sz="2204" dirty="0"/>
              <a:t> in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s-ES_tradnl" altLang="en-US" sz="2204" dirty="0" err="1"/>
              <a:t>Smoothing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means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lost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information</a:t>
            </a:r>
            <a:r>
              <a:rPr lang="es-ES_tradnl" altLang="en-US" sz="2204" dirty="0"/>
              <a:t>, </a:t>
            </a:r>
            <a:r>
              <a:rPr lang="es-ES_tradnl" altLang="en-US" sz="2204" dirty="0" err="1"/>
              <a:t>then</a:t>
            </a:r>
            <a:r>
              <a:rPr lang="es-ES_tradnl" altLang="en-US" sz="2204" dirty="0"/>
              <a:t> “</a:t>
            </a:r>
            <a:r>
              <a:rPr lang="es-ES_tradnl" altLang="en-US" sz="2204" dirty="0" err="1"/>
              <a:t>recover</a:t>
            </a:r>
            <a:r>
              <a:rPr lang="es-ES_tradnl" altLang="en-US" sz="2204" dirty="0"/>
              <a:t>”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is</a:t>
            </a:r>
            <a:r>
              <a:rPr lang="es-ES_tradnl" altLang="en-US" sz="2204" dirty="0"/>
              <a:t> imposible</a:t>
            </a:r>
            <a:r>
              <a:rPr lang="es-ES_tradnl" altLang="en-US" sz="2645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3) </a:t>
            </a:r>
            <a:r>
              <a:rPr lang="es-ES_tradnl" altLang="en-US" sz="2204" dirty="0" err="1"/>
              <a:t>We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have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discrete</a:t>
            </a:r>
            <a:r>
              <a:rPr lang="es-ES_tradnl" altLang="en-US" sz="2204" dirty="0"/>
              <a:t> set of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values</a:t>
            </a:r>
            <a:r>
              <a:rPr lang="es-ES_tradnl" altLang="en-US" sz="2204" dirty="0"/>
              <a:t> and </a:t>
            </a:r>
            <a:r>
              <a:rPr lang="es-ES_tradnl" altLang="en-US" sz="2204" dirty="0" err="1"/>
              <a:t>we’d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wish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function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0000"/>
                </a:solidFill>
              </a:rPr>
              <a:t>f(s)</a:t>
            </a:r>
            <a:endParaRPr lang="es-ES_tradnl" altLang="en-US" sz="3085" dirty="0"/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endParaRPr lang="es-ES_tradnl" altLang="en-US" sz="2204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altLang="en-US" sz="2204" dirty="0">
              <a:latin typeface="Comic Sans MS" panose="030F0702030302020204" pitchFamily="66" charset="0"/>
            </a:endParaRPr>
          </a:p>
        </p:txBody>
      </p:sp>
      <p:pic>
        <p:nvPicPr>
          <p:cNvPr id="473094" name="Picture 6" descr="fredho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8053" r="28859" b="70546"/>
          <a:stretch>
            <a:fillRect/>
          </a:stretch>
        </p:blipFill>
        <p:spPr bwMode="auto">
          <a:xfrm>
            <a:off x="812800" y="1175456"/>
            <a:ext cx="4030133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241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0" name="Picture 1034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16" name="AutoShape 1040"/>
          <p:cNvSpPr>
            <a:spLocks noChangeArrowheads="1"/>
          </p:cNvSpPr>
          <p:nvPr/>
        </p:nvSpPr>
        <p:spPr bwMode="auto">
          <a:xfrm rot="16469216" flipH="1">
            <a:off x="2263754" y="2257172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sp>
        <p:nvSpPr>
          <p:cNvPr id="460815" name="Text Box 1039"/>
          <p:cNvSpPr txBox="1">
            <a:spLocks noChangeArrowheads="1"/>
          </p:cNvSpPr>
          <p:nvPr/>
        </p:nvSpPr>
        <p:spPr bwMode="auto">
          <a:xfrm rot="462714">
            <a:off x="2093208" y="4644152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 dirty="0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82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1" name="Picture 1035" descr="im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0827" name="Group 1051"/>
          <p:cNvGrpSpPr>
            <a:grpSpLocks/>
          </p:cNvGrpSpPr>
          <p:nvPr/>
        </p:nvGrpSpPr>
        <p:grpSpPr bwMode="auto">
          <a:xfrm>
            <a:off x="6854502" y="871220"/>
            <a:ext cx="3789216" cy="2789687"/>
            <a:chOff x="3213" y="226"/>
            <a:chExt cx="3072" cy="1934"/>
          </a:xfrm>
        </p:grpSpPr>
        <p:sp>
          <p:nvSpPr>
            <p:cNvPr id="460825" name="Oval 1049"/>
            <p:cNvSpPr>
              <a:spLocks noChangeArrowheads="1"/>
            </p:cNvSpPr>
            <p:nvPr/>
          </p:nvSpPr>
          <p:spPr bwMode="auto">
            <a:xfrm rot="712201">
              <a:off x="3213" y="255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460822" name="Group 1046"/>
            <p:cNvGrpSpPr>
              <a:grpSpLocks/>
            </p:cNvGrpSpPr>
            <p:nvPr/>
          </p:nvGrpSpPr>
          <p:grpSpPr bwMode="auto">
            <a:xfrm rot="712201">
              <a:off x="3646" y="226"/>
              <a:ext cx="2639" cy="1865"/>
              <a:chOff x="3243" y="88"/>
              <a:chExt cx="2639" cy="1865"/>
            </a:xfrm>
          </p:grpSpPr>
          <p:sp>
            <p:nvSpPr>
              <p:cNvPr id="460818" name="Text Box 1042"/>
              <p:cNvSpPr txBox="1">
                <a:spLocks noChangeArrowheads="1"/>
              </p:cNvSpPr>
              <p:nvPr/>
            </p:nvSpPr>
            <p:spPr bwMode="auto">
              <a:xfrm>
                <a:off x="3243" y="88"/>
                <a:ext cx="2449" cy="1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Approximations</a:t>
                </a:r>
                <a:r>
                  <a:rPr lang="es-ES" altLang="en-US" sz="1400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Atomic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parameters</a:t>
                </a:r>
                <a:r>
                  <a:rPr lang="es-ES" altLang="en-US" sz="1400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/>
                  <a:t>Plasma </a:t>
                </a:r>
                <a:r>
                  <a:rPr lang="es-ES" altLang="en-US" sz="1400" dirty="0" err="1"/>
                  <a:t>Physics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ecs</a:t>
                </a:r>
                <a:endParaRPr lang="es-ES" altLang="en-US" sz="1400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460819" name="AutoShape 1043"/>
              <p:cNvSpPr>
                <a:spLocks/>
              </p:cNvSpPr>
              <p:nvPr/>
            </p:nvSpPr>
            <p:spPr bwMode="auto">
              <a:xfrm>
                <a:off x="4423" y="41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460820" name="Text Box 1044"/>
              <p:cNvSpPr txBox="1">
                <a:spLocks noChangeArrowheads="1"/>
              </p:cNvSpPr>
              <p:nvPr/>
            </p:nvSpPr>
            <p:spPr bwMode="auto">
              <a:xfrm>
                <a:off x="4593" y="396"/>
                <a:ext cx="1289" cy="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stationary</a:t>
                </a:r>
                <a:r>
                  <a:rPr lang="es-ES" altLang="en-US" sz="1200" dirty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plane-paralel</a:t>
                </a:r>
                <a:endParaRPr lang="es-ES" altLang="en-US" sz="1200" dirty="0"/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HE…</a:t>
                </a:r>
              </a:p>
            </p:txBody>
          </p:sp>
        </p:grpSp>
        <p:sp>
          <p:nvSpPr>
            <p:cNvPr id="460824" name="Text Box 1048"/>
            <p:cNvSpPr txBox="1">
              <a:spLocks noChangeArrowheads="1"/>
            </p:cNvSpPr>
            <p:nvPr/>
          </p:nvSpPr>
          <p:spPr bwMode="auto">
            <a:xfrm rot="712201">
              <a:off x="4411" y="1526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 dirty="0"/>
                <a:t>+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6854502" y="4921250"/>
            <a:ext cx="778198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81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523" name="Picture 3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4" name="AutoShape 4"/>
          <p:cNvSpPr>
            <a:spLocks noChangeArrowheads="1"/>
          </p:cNvSpPr>
          <p:nvPr/>
        </p:nvSpPr>
        <p:spPr bwMode="auto">
          <a:xfrm rot="16469216" flipH="1">
            <a:off x="2285999" y="2340034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pic>
        <p:nvPicPr>
          <p:cNvPr id="619526" name="Picture 6" descr="im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7" name="Line 7"/>
          <p:cNvSpPr>
            <a:spLocks noChangeShapeType="1"/>
          </p:cNvSpPr>
          <p:nvPr/>
        </p:nvSpPr>
        <p:spPr bwMode="auto">
          <a:xfrm>
            <a:off x="1458252" y="472980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983"/>
          </a:p>
        </p:txBody>
      </p:sp>
      <p:grpSp>
        <p:nvGrpSpPr>
          <p:cNvPr id="619540" name="Group 20"/>
          <p:cNvGrpSpPr>
            <a:grpSpLocks/>
          </p:cNvGrpSpPr>
          <p:nvPr/>
        </p:nvGrpSpPr>
        <p:grpSpPr bwMode="auto">
          <a:xfrm>
            <a:off x="4508749" y="1295832"/>
            <a:ext cx="5886081" cy="845254"/>
            <a:chOff x="3231" y="727"/>
            <a:chExt cx="2763" cy="768"/>
          </a:xfrm>
        </p:grpSpPr>
        <p:sp>
          <p:nvSpPr>
            <p:cNvPr id="619536" name="Text Box 16"/>
            <p:cNvSpPr txBox="1">
              <a:spLocks noChangeArrowheads="1"/>
            </p:cNvSpPr>
            <p:nvPr/>
          </p:nvSpPr>
          <p:spPr bwMode="auto">
            <a:xfrm>
              <a:off x="3289" y="769"/>
              <a:ext cx="2585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The model </a:t>
              </a:r>
              <a:r>
                <a:rPr lang="en-GB" altLang="en-US" sz="1400" dirty="0" smtClean="0"/>
                <a:t>(except free parameters values ) must </a:t>
              </a:r>
              <a:r>
                <a:rPr lang="en-GB" altLang="en-US" sz="1400" dirty="0"/>
                <a:t>be known a priori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We only fit the free parameters</a:t>
              </a:r>
            </a:p>
          </p:txBody>
        </p:sp>
        <p:sp>
          <p:nvSpPr>
            <p:cNvPr id="619539" name="Rectangle 19"/>
            <p:cNvSpPr>
              <a:spLocks noChangeArrowheads="1"/>
            </p:cNvSpPr>
            <p:nvPr/>
          </p:nvSpPr>
          <p:spPr bwMode="auto">
            <a:xfrm>
              <a:off x="3231" y="727"/>
              <a:ext cx="2763" cy="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619553" name="Group 33"/>
          <p:cNvGrpSpPr>
            <a:grpSpLocks/>
          </p:cNvGrpSpPr>
          <p:nvPr/>
        </p:nvGrpSpPr>
        <p:grpSpPr bwMode="auto">
          <a:xfrm>
            <a:off x="-287441" y="5021924"/>
            <a:ext cx="5209087" cy="3043590"/>
            <a:chOff x="-341" y="2871"/>
            <a:chExt cx="2978" cy="1740"/>
          </a:xfrm>
        </p:grpSpPr>
        <p:sp>
          <p:nvSpPr>
            <p:cNvPr id="619546" name="Oval 26"/>
            <p:cNvSpPr>
              <a:spLocks noChangeArrowheads="1"/>
            </p:cNvSpPr>
            <p:nvPr/>
          </p:nvSpPr>
          <p:spPr bwMode="auto">
            <a:xfrm rot="77458">
              <a:off x="-341" y="2904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619547" name="Group 27"/>
            <p:cNvGrpSpPr>
              <a:grpSpLocks/>
            </p:cNvGrpSpPr>
            <p:nvPr/>
          </p:nvGrpSpPr>
          <p:grpSpPr bwMode="auto">
            <a:xfrm rot="77458">
              <a:off x="115" y="2871"/>
              <a:ext cx="2449" cy="1740"/>
              <a:chOff x="3243" y="150"/>
              <a:chExt cx="2449" cy="1740"/>
            </a:xfrm>
          </p:grpSpPr>
          <p:sp>
            <p:nvSpPr>
              <p:cNvPr id="619548" name="Text Box 28"/>
              <p:cNvSpPr txBox="1">
                <a:spLocks noChangeArrowheads="1"/>
              </p:cNvSpPr>
              <p:nvPr/>
            </p:nvSpPr>
            <p:spPr bwMode="auto">
              <a:xfrm>
                <a:off x="3243" y="150"/>
                <a:ext cx="2449" cy="1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Approximations</a:t>
                </a:r>
                <a:r>
                  <a:rPr lang="es-ES" altLang="en-US" sz="1543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Atomic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parameters</a:t>
                </a:r>
                <a:r>
                  <a:rPr lang="es-ES" altLang="en-US" sz="2645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/>
                  <a:t>Plasma </a:t>
                </a:r>
                <a:r>
                  <a:rPr lang="es-ES" altLang="en-US" sz="1543" dirty="0" err="1"/>
                  <a:t>Physics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ecs</a:t>
                </a:r>
                <a:endParaRPr lang="es-ES" altLang="en-US" sz="1543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619549" name="AutoShape 29"/>
              <p:cNvSpPr>
                <a:spLocks/>
              </p:cNvSpPr>
              <p:nvPr/>
            </p:nvSpPr>
            <p:spPr bwMode="auto">
              <a:xfrm>
                <a:off x="4331" y="34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619550" name="Text Box 30"/>
              <p:cNvSpPr txBox="1">
                <a:spLocks noChangeArrowheads="1"/>
              </p:cNvSpPr>
              <p:nvPr/>
            </p:nvSpPr>
            <p:spPr bwMode="auto">
              <a:xfrm>
                <a:off x="4454" y="300"/>
                <a:ext cx="1238" cy="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stationary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plane-paralel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HE…</a:t>
                </a:r>
              </a:p>
            </p:txBody>
          </p:sp>
        </p:grpSp>
        <p:sp>
          <p:nvSpPr>
            <p:cNvPr id="619551" name="Text Box 31"/>
            <p:cNvSpPr txBox="1">
              <a:spLocks noChangeArrowheads="1"/>
            </p:cNvSpPr>
            <p:nvPr/>
          </p:nvSpPr>
          <p:spPr bwMode="auto">
            <a:xfrm>
              <a:off x="2290" y="2931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/>
                <a:t>+</a:t>
              </a:r>
            </a:p>
          </p:txBody>
        </p:sp>
      </p:grpSp>
      <p:sp>
        <p:nvSpPr>
          <p:cNvPr id="619528" name="Text Box 8"/>
          <p:cNvSpPr txBox="1">
            <a:spLocks noChangeArrowheads="1"/>
          </p:cNvSpPr>
          <p:nvPr/>
        </p:nvSpPr>
        <p:spPr bwMode="auto">
          <a:xfrm rot="462714">
            <a:off x="2093208" y="4654133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849285" y="4235450"/>
            <a:ext cx="762896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526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530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2532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2533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4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        T</a:t>
              </a:r>
            </a:p>
          </p:txBody>
        </p:sp>
      </p:grpSp>
      <p:grpSp>
        <p:nvGrpSpPr>
          <p:cNvPr id="662535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2536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7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2538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2539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2540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2541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2542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2543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2544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2545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2546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47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>
                  <a:solidFill>
                    <a:srgbClr val="FF0000"/>
                  </a:solidFill>
                </a:rPr>
                <a:t>T</a:t>
              </a:r>
            </a:p>
          </p:txBody>
        </p:sp>
      </p:grpSp>
      <p:grpSp>
        <p:nvGrpSpPr>
          <p:cNvPr id="662548" name="Group 20"/>
          <p:cNvGrpSpPr>
            <a:grpSpLocks/>
          </p:cNvGrpSpPr>
          <p:nvPr/>
        </p:nvGrpSpPr>
        <p:grpSpPr bwMode="auto">
          <a:xfrm>
            <a:off x="6219546" y="2270449"/>
            <a:ext cx="3650559" cy="3965414"/>
            <a:chOff x="3379" y="1298"/>
            <a:chExt cx="2087" cy="2267"/>
          </a:xfrm>
        </p:grpSpPr>
        <p:grpSp>
          <p:nvGrpSpPr>
            <p:cNvPr id="662549" name="Group 21"/>
            <p:cNvGrpSpPr>
              <a:grpSpLocks/>
            </p:cNvGrpSpPr>
            <p:nvPr/>
          </p:nvGrpSpPr>
          <p:grpSpPr bwMode="auto">
            <a:xfrm>
              <a:off x="3379" y="1298"/>
              <a:ext cx="2087" cy="1406"/>
              <a:chOff x="3379" y="1253"/>
              <a:chExt cx="2087" cy="1406"/>
            </a:xfrm>
          </p:grpSpPr>
          <p:grpSp>
            <p:nvGrpSpPr>
              <p:cNvPr id="662550" name="Group 22"/>
              <p:cNvGrpSpPr>
                <a:grpSpLocks/>
              </p:cNvGrpSpPr>
              <p:nvPr/>
            </p:nvGrpSpPr>
            <p:grpSpPr bwMode="auto">
              <a:xfrm>
                <a:off x="4059" y="1253"/>
                <a:ext cx="1407" cy="635"/>
                <a:chOff x="4059" y="1253"/>
                <a:chExt cx="1407" cy="635"/>
              </a:xfrm>
            </p:grpSpPr>
            <p:pic>
              <p:nvPicPr>
                <p:cNvPr id="662551" name="Picture 23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-563" b="64134"/>
                <a:stretch>
                  <a:fillRect/>
                </a:stretch>
              </p:blipFill>
              <p:spPr bwMode="auto">
                <a:xfrm>
                  <a:off x="4241" y="1253"/>
                  <a:ext cx="1225" cy="5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2" name="AutoShape 24"/>
                <p:cNvSpPr>
                  <a:spLocks noChangeArrowheads="1"/>
                </p:cNvSpPr>
                <p:nvPr/>
              </p:nvSpPr>
              <p:spPr bwMode="auto">
                <a:xfrm>
                  <a:off x="4059" y="1298"/>
                  <a:ext cx="182" cy="590"/>
                </a:xfrm>
                <a:prstGeom prst="downArrow">
                  <a:avLst>
                    <a:gd name="adj1" fmla="val 50000"/>
                    <a:gd name="adj2" fmla="val 81044"/>
                  </a:avLst>
                </a:prstGeom>
                <a:solidFill>
                  <a:srgbClr val="FF0000"/>
                </a:solidFill>
                <a:ln w="9525">
                  <a:solidFill>
                    <a:srgbClr val="030305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GB" altLang="en-US" sz="2645">
                    <a:solidFill>
                      <a:srgbClr val="00FF00"/>
                    </a:solidFill>
                  </a:endParaRPr>
                </a:p>
              </p:txBody>
            </p:sp>
          </p:grpSp>
          <p:grpSp>
            <p:nvGrpSpPr>
              <p:cNvPr id="662553" name="Group 25"/>
              <p:cNvGrpSpPr>
                <a:grpSpLocks/>
              </p:cNvGrpSpPr>
              <p:nvPr/>
            </p:nvGrpSpPr>
            <p:grpSpPr bwMode="auto">
              <a:xfrm>
                <a:off x="3379" y="1978"/>
                <a:ext cx="1633" cy="681"/>
                <a:chOff x="3379" y="1978"/>
                <a:chExt cx="1633" cy="681"/>
              </a:xfrm>
            </p:grpSpPr>
            <p:sp>
              <p:nvSpPr>
                <p:cNvPr id="662554" name="Oval 26"/>
                <p:cNvSpPr>
                  <a:spLocks noChangeArrowheads="1"/>
                </p:cNvSpPr>
                <p:nvPr/>
              </p:nvSpPr>
              <p:spPr bwMode="auto">
                <a:xfrm>
                  <a:off x="3379" y="1978"/>
                  <a:ext cx="1542" cy="681"/>
                </a:xfrm>
                <a:prstGeom prst="ellipse">
                  <a:avLst/>
                </a:prstGeom>
                <a:noFill/>
                <a:ln w="38100">
                  <a:solidFill>
                    <a:srgbClr val="03030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83"/>
                </a:p>
              </p:txBody>
            </p:sp>
            <p:pic>
              <p:nvPicPr>
                <p:cNvPr id="662555" name="Picture 27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22794" b="66534"/>
                <a:stretch>
                  <a:fillRect/>
                </a:stretch>
              </p:blipFill>
              <p:spPr bwMode="auto">
                <a:xfrm>
                  <a:off x="4014" y="2160"/>
                  <a:ext cx="272" cy="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424" y="2115"/>
                  <a:ext cx="1588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altLang="en-US" sz="2204">
                      <a:solidFill>
                        <a:srgbClr val="FF0000"/>
                      </a:solidFill>
                    </a:rPr>
                    <a:t>Profile perturbation            </a:t>
                  </a:r>
                </a:p>
              </p:txBody>
            </p:sp>
          </p:grpSp>
        </p:grpSp>
        <p:pic>
          <p:nvPicPr>
            <p:cNvPr id="662557" name="Picture 29" descr="esquema3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82" t="82094" r="17720"/>
            <a:stretch>
              <a:fillRect/>
            </a:stretch>
          </p:blipFill>
          <p:spPr bwMode="auto">
            <a:xfrm>
              <a:off x="3833" y="2886"/>
              <a:ext cx="771" cy="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6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578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4581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2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        </a:t>
              </a:r>
              <a:r>
                <a:rPr lang="en-GB" altLang="en-US" sz="2204" dirty="0" smtClean="0">
                  <a:solidFill>
                    <a:srgbClr val="0066CC"/>
                  </a:solidFill>
                </a:rPr>
                <a:t>   </a:t>
              </a:r>
              <a:r>
                <a:rPr lang="en-GB" altLang="en-US" sz="2204" b="1" dirty="0" smtClean="0">
                  <a:solidFill>
                    <a:srgbClr val="0066CC"/>
                  </a:solidFill>
                </a:rPr>
                <a:t>T</a:t>
              </a:r>
              <a:endParaRPr lang="en-GB" altLang="en-US" sz="2204" b="1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64583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4584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5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4586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4587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4588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4589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4590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4591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4592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4593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4594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95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 b="1">
                  <a:solidFill>
                    <a:srgbClr val="FF0000"/>
                  </a:solidFill>
                </a:rPr>
                <a:t>T</a:t>
              </a:r>
            </a:p>
          </p:txBody>
        </p:sp>
      </p:grpSp>
      <p:pic>
        <p:nvPicPr>
          <p:cNvPr id="664596" name="Picture 20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-563" b="64134"/>
          <a:stretch>
            <a:fillRect/>
          </a:stretch>
        </p:blipFill>
        <p:spPr bwMode="auto">
          <a:xfrm>
            <a:off x="7727348" y="2270449"/>
            <a:ext cx="2142757" cy="9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7" name="AutoShape 21"/>
          <p:cNvSpPr>
            <a:spLocks noChangeArrowheads="1"/>
          </p:cNvSpPr>
          <p:nvPr/>
        </p:nvSpPr>
        <p:spPr bwMode="auto">
          <a:xfrm rot="10800000">
            <a:off x="7408996" y="2349163"/>
            <a:ext cx="318353" cy="1032022"/>
          </a:xfrm>
          <a:prstGeom prst="downArrow">
            <a:avLst>
              <a:gd name="adj1" fmla="val 50000"/>
              <a:gd name="adj2" fmla="val 81044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pic>
        <p:nvPicPr>
          <p:cNvPr id="664598" name="Picture 2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22794" b="66534"/>
          <a:stretch>
            <a:fillRect/>
          </a:stretch>
        </p:blipFill>
        <p:spPr bwMode="auto">
          <a:xfrm>
            <a:off x="6695326" y="4016140"/>
            <a:ext cx="475780" cy="7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9" name="Text Box 23"/>
          <p:cNvSpPr txBox="1">
            <a:spLocks noChangeArrowheads="1"/>
          </p:cNvSpPr>
          <p:nvPr/>
        </p:nvSpPr>
        <p:spPr bwMode="auto">
          <a:xfrm>
            <a:off x="6219546" y="3699537"/>
            <a:ext cx="2777713" cy="104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</a:t>
            </a:r>
            <a:r>
              <a:rPr lang="en-GB" altLang="en-US" sz="2204" dirty="0" err="1">
                <a:solidFill>
                  <a:srgbClr val="FF0000"/>
                </a:solidFill>
              </a:rPr>
              <a:t>Prof.</a:t>
            </a:r>
            <a:r>
              <a:rPr lang="en-GB" altLang="en-US" sz="2204" dirty="0">
                <a:solidFill>
                  <a:srgbClr val="FF0000"/>
                </a:solidFill>
              </a:rPr>
              <a:t> perturb. </a:t>
            </a:r>
          </a:p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     </a:t>
            </a:r>
            <a:r>
              <a:rPr lang="en-GB" altLang="en-US" sz="2204" dirty="0" smtClean="0">
                <a:solidFill>
                  <a:srgbClr val="FF0000"/>
                </a:solidFill>
              </a:rPr>
              <a:t>   =  </a:t>
            </a:r>
            <a:r>
              <a:rPr lang="en-GB" altLang="en-US" sz="2204" b="1" dirty="0" err="1" smtClean="0">
                <a:solidFill>
                  <a:srgbClr val="0066CC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66CC"/>
                </a:solidFill>
              </a:rPr>
              <a:t>syn</a:t>
            </a:r>
            <a:r>
              <a:rPr lang="en-GB" altLang="en-US" sz="2645" b="1" dirty="0" err="1" smtClean="0">
                <a:solidFill>
                  <a:srgbClr val="0066CC"/>
                </a:solidFill>
              </a:rPr>
              <a:t>-</a:t>
            </a:r>
            <a:r>
              <a:rPr lang="en-GB" altLang="en-US" sz="2204" b="1" dirty="0" err="1" smtClean="0">
                <a:solidFill>
                  <a:srgbClr val="00FF00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FF00"/>
                </a:solidFill>
              </a:rPr>
              <a:t>obs</a:t>
            </a:r>
            <a:endParaRPr lang="en-GB" altLang="en-US" sz="2645" b="1" dirty="0">
              <a:solidFill>
                <a:srgbClr val="0066CC"/>
              </a:solidFill>
            </a:endParaRPr>
          </a:p>
        </p:txBody>
      </p:sp>
      <p:sp>
        <p:nvSpPr>
          <p:cNvPr id="664600" name="AutoShape 24"/>
          <p:cNvSpPr>
            <a:spLocks noChangeArrowheads="1"/>
          </p:cNvSpPr>
          <p:nvPr/>
        </p:nvSpPr>
        <p:spPr bwMode="auto">
          <a:xfrm rot="5400000">
            <a:off x="5226881" y="842236"/>
            <a:ext cx="318353" cy="1348625"/>
          </a:xfrm>
          <a:prstGeom prst="downArrow">
            <a:avLst>
              <a:gd name="adj1" fmla="val 50000"/>
              <a:gd name="adj2" fmla="val 105907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1" name="AutoShape 25"/>
          <p:cNvSpPr>
            <a:spLocks noChangeArrowheads="1"/>
          </p:cNvSpPr>
          <p:nvPr/>
        </p:nvSpPr>
        <p:spPr bwMode="auto">
          <a:xfrm rot="16200000">
            <a:off x="5345825" y="3619949"/>
            <a:ext cx="318353" cy="1110735"/>
          </a:xfrm>
          <a:prstGeom prst="downArrow">
            <a:avLst>
              <a:gd name="adj1" fmla="val 50000"/>
              <a:gd name="adj2" fmla="val 87225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2" name="Oval 26"/>
          <p:cNvSpPr>
            <a:spLocks noChangeArrowheads="1"/>
          </p:cNvSpPr>
          <p:nvPr/>
        </p:nvSpPr>
        <p:spPr bwMode="auto">
          <a:xfrm>
            <a:off x="6108700" y="3614812"/>
            <a:ext cx="2777712" cy="1306438"/>
          </a:xfrm>
          <a:prstGeom prst="ellipse">
            <a:avLst/>
          </a:prstGeom>
          <a:noFill/>
          <a:ln w="38100">
            <a:solidFill>
              <a:srgbClr val="0303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32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1785" y="1368908"/>
            <a:ext cx="485711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sz="2250" spc="10" dirty="0">
                <a:cs typeface="Arial"/>
              </a:rPr>
              <a:t>Inversion </a:t>
            </a:r>
            <a:r>
              <a:rPr sz="2250" spc="5" dirty="0">
                <a:cs typeface="Arial"/>
              </a:rPr>
              <a:t>driven </a:t>
            </a:r>
            <a:r>
              <a:rPr sz="2250" spc="10" dirty="0">
                <a:cs typeface="Arial"/>
              </a:rPr>
              <a:t>by</a:t>
            </a:r>
            <a:r>
              <a:rPr sz="2250" spc="-20" dirty="0">
                <a:cs typeface="Arial"/>
              </a:rPr>
              <a:t> </a:t>
            </a:r>
            <a:r>
              <a:rPr sz="2250" spc="10" dirty="0">
                <a:latin typeface="Symbol"/>
                <a:cs typeface="Symbol"/>
              </a:rPr>
              <a:t></a:t>
            </a:r>
            <a:r>
              <a:rPr sz="2250" spc="15" baseline="25925" dirty="0">
                <a:cs typeface="Arial"/>
              </a:rPr>
              <a:t>2</a:t>
            </a:r>
            <a:r>
              <a:rPr sz="2250" spc="10" dirty="0">
                <a:cs typeface="Arial"/>
              </a:rPr>
              <a:t>-minimization</a:t>
            </a:r>
            <a:endParaRPr sz="225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18" y="3029036"/>
            <a:ext cx="759398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lang="es-ES" sz="2250" spc="5" dirty="0" err="1" smtClean="0">
                <a:cs typeface="Arial"/>
              </a:rPr>
              <a:t>Minimization</a:t>
            </a:r>
            <a:r>
              <a:rPr lang="es-ES" sz="2250" spc="5" dirty="0" smtClean="0">
                <a:cs typeface="Arial"/>
              </a:rPr>
              <a:t>: 2nd </a:t>
            </a:r>
            <a:r>
              <a:rPr lang="es-ES" sz="2250" spc="5" dirty="0" err="1" smtClean="0">
                <a:cs typeface="Arial"/>
              </a:rPr>
              <a:t>order</a:t>
            </a:r>
            <a:r>
              <a:rPr lang="es-ES" sz="2250" spc="5" dirty="0" smtClean="0">
                <a:cs typeface="Arial"/>
              </a:rPr>
              <a:t> </a:t>
            </a:r>
            <a:r>
              <a:rPr sz="2250" spc="5" dirty="0" err="1" smtClean="0">
                <a:cs typeface="Arial"/>
              </a:rPr>
              <a:t>Levenberg</a:t>
            </a:r>
            <a:r>
              <a:rPr sz="2250" spc="5" dirty="0" smtClean="0">
                <a:cs typeface="Arial"/>
              </a:rPr>
              <a:t>-Marquardt</a:t>
            </a:r>
            <a:r>
              <a:rPr sz="2250" spc="60" dirty="0" smtClean="0">
                <a:cs typeface="Arial"/>
              </a:rPr>
              <a:t> </a:t>
            </a:r>
            <a:r>
              <a:rPr sz="2250" spc="5" dirty="0">
                <a:cs typeface="Arial"/>
              </a:rPr>
              <a:t>algorithm</a:t>
            </a:r>
            <a:endParaRPr sz="2250" dirty="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785" y="3485103"/>
            <a:ext cx="75177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367030" algn="l"/>
                <a:tab pos="367665" algn="l"/>
              </a:tabLst>
            </a:pPr>
            <a:endParaRPr sz="185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996633"/>
              </a:buClr>
              <a:buFont typeface="Arial"/>
              <a:buChar char="–"/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7318" y="1825699"/>
            <a:ext cx="99695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75" dirty="0" smtClean="0">
                <a:latin typeface="Lucida Sans Unicode"/>
                <a:cs typeface="Lucida Sans Unicode"/>
              </a:rPr>
              <a:t> </a:t>
            </a:r>
            <a:endParaRPr sz="2500" dirty="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1835941"/>
            <a:ext cx="7067550" cy="1180309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3397250"/>
            <a:ext cx="4286250" cy="781516"/>
          </a:xfrm>
          <a:prstGeom prst="rect">
            <a:avLst/>
          </a:prstGeom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3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154" name="Group 18"/>
          <p:cNvGrpSpPr>
            <a:grpSpLocks/>
          </p:cNvGrpSpPr>
          <p:nvPr/>
        </p:nvGrpSpPr>
        <p:grpSpPr bwMode="auto">
          <a:xfrm>
            <a:off x="683772" y="1178994"/>
            <a:ext cx="9266382" cy="2161117"/>
            <a:chOff x="288" y="576"/>
            <a:chExt cx="4800" cy="960"/>
          </a:xfrm>
        </p:grpSpPr>
        <p:pic>
          <p:nvPicPr>
            <p:cNvPr id="475142" name="Picture 6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21852" r="12752" b="59145"/>
            <a:stretch>
              <a:fillRect/>
            </a:stretch>
          </p:blipFill>
          <p:spPr bwMode="auto">
            <a:xfrm>
              <a:off x="288" y="576"/>
              <a:ext cx="2688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6" name="Text Box 10"/>
            <p:cNvSpPr txBox="1">
              <a:spLocks noChangeArrowheads="1"/>
            </p:cNvSpPr>
            <p:nvPr/>
          </p:nvSpPr>
          <p:spPr bwMode="auto">
            <a:xfrm>
              <a:off x="3264" y="960"/>
              <a:ext cx="182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altLang="en-US" sz="2204" dirty="0"/>
                <a:t>Least squares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12800" y="4997451"/>
            <a:ext cx="7924799" cy="1828799"/>
            <a:chOff x="812800" y="4997451"/>
            <a:chExt cx="7924799" cy="1828799"/>
          </a:xfrm>
        </p:grpSpPr>
        <p:pic>
          <p:nvPicPr>
            <p:cNvPr id="475149" name="Picture 13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74109" r="12752" b="18289"/>
            <a:stretch>
              <a:fillRect/>
            </a:stretch>
          </p:blipFill>
          <p:spPr bwMode="auto">
            <a:xfrm>
              <a:off x="812800" y="5149850"/>
              <a:ext cx="7924799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55" name="Oval 19"/>
            <p:cNvSpPr>
              <a:spLocks noChangeArrowheads="1"/>
            </p:cNvSpPr>
            <p:nvPr/>
          </p:nvSpPr>
          <p:spPr bwMode="auto">
            <a:xfrm>
              <a:off x="2374901" y="4997451"/>
              <a:ext cx="4724400" cy="1828799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908300" y="3321050"/>
            <a:ext cx="3276600" cy="922311"/>
            <a:chOff x="2908300" y="3321050"/>
            <a:chExt cx="3276600" cy="922311"/>
          </a:xfrm>
        </p:grpSpPr>
        <p:pic>
          <p:nvPicPr>
            <p:cNvPr id="13" name="Picture 13" descr="ecuaciones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77" t="75534" r="33713" b="18764"/>
            <a:stretch/>
          </p:blipFill>
          <p:spPr bwMode="auto">
            <a:xfrm>
              <a:off x="2908300" y="3328961"/>
              <a:ext cx="13716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4279900" y="3321050"/>
              <a:ext cx="1905000" cy="914400"/>
              <a:chOff x="4279900" y="3321050"/>
              <a:chExt cx="1905000" cy="914400"/>
            </a:xfrm>
          </p:grpSpPr>
          <p:pic>
            <p:nvPicPr>
              <p:cNvPr id="11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17" t="75534" r="60456" b="18764"/>
              <a:stretch/>
            </p:blipFill>
            <p:spPr bwMode="auto">
              <a:xfrm>
                <a:off x="5422900" y="3321050"/>
                <a:ext cx="7620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1" t="76507" r="52301" b="19216"/>
              <a:stretch/>
            </p:blipFill>
            <p:spPr bwMode="auto">
              <a:xfrm>
                <a:off x="5041900" y="3473450"/>
                <a:ext cx="550127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CuadroTexto 4"/>
              <p:cNvSpPr txBox="1"/>
              <p:nvPr/>
            </p:nvSpPr>
            <p:spPr>
              <a:xfrm>
                <a:off x="4279900" y="3416311"/>
                <a:ext cx="7699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4000" dirty="0" smtClean="0"/>
                  <a:t>= -</a:t>
                </a:r>
                <a:endParaRPr lang="en-US" sz="4000" dirty="0"/>
              </a:p>
            </p:txBody>
          </p:sp>
        </p:grpSp>
      </p:grpSp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578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94" name="Picture 10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08482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198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477200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477201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  <p:pic>
        <p:nvPicPr>
          <p:cNvPr id="477203" name="Picture 19" descr="no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4" y="2936891"/>
            <a:ext cx="6711642" cy="4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3706318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01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45" name="Text Box 13"/>
          <p:cNvSpPr txBox="1">
            <a:spLocks noChangeArrowheads="1"/>
          </p:cNvSpPr>
          <p:nvPr/>
        </p:nvSpPr>
        <p:spPr bwMode="auto">
          <a:xfrm>
            <a:off x="855242" y="3987759"/>
            <a:ext cx="8983839" cy="89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99CC"/>
                </a:solidFill>
              </a:rPr>
              <a:t>A </a:t>
            </a:r>
            <a:r>
              <a:rPr lang="en-GB" altLang="en-US" sz="3085" i="1" dirty="0">
                <a:solidFill>
                  <a:srgbClr val="FF99CC"/>
                </a:solidFill>
              </a:rPr>
              <a:t>=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i="1" baseline="70000" dirty="0">
                <a:solidFill>
                  <a:srgbClr val="66FF66"/>
                </a:solidFill>
              </a:rPr>
              <a:t>T</a:t>
            </a:r>
            <a:r>
              <a:rPr lang="en-GB" altLang="en-US" sz="2204" baseline="70000" dirty="0">
                <a:solidFill>
                  <a:srgbClr val="66FF66"/>
                </a:solidFill>
              </a:rPr>
              <a:t>   </a:t>
            </a:r>
            <a:r>
              <a:rPr lang="en-GB" altLang="en-US" sz="2204" dirty="0"/>
              <a:t>with 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2204" dirty="0"/>
              <a:t>&amp;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dirty="0"/>
              <a:t> </a:t>
            </a:r>
            <a:r>
              <a:rPr lang="en-GB" altLang="en-US" sz="2204" dirty="0" err="1"/>
              <a:t>ortonormal</a:t>
            </a:r>
            <a:r>
              <a:rPr lang="en-GB" altLang="en-US" sz="2204" dirty="0"/>
              <a:t> matrix                                    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GB" altLang="en-US" sz="2204" dirty="0"/>
              <a:t>                                   y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2204" dirty="0"/>
              <a:t>=diagonal(</a:t>
            </a:r>
            <a:r>
              <a:rPr lang="en-GB" altLang="en-US" sz="1983" i="1" dirty="0" err="1">
                <a:solidFill>
                  <a:srgbClr val="9966FF"/>
                </a:solidFill>
              </a:rPr>
              <a:t>W</a:t>
            </a:r>
            <a:r>
              <a:rPr lang="en-GB" altLang="en-US" sz="1983" i="1" baseline="-15000" dirty="0" err="1">
                <a:solidFill>
                  <a:srgbClr val="9966FF"/>
                </a:solidFill>
              </a:rPr>
              <a:t>j</a:t>
            </a:r>
            <a:r>
              <a:rPr lang="en-GB" altLang="en-US" sz="1983" i="1" baseline="-15000" dirty="0">
                <a:solidFill>
                  <a:srgbClr val="9966FF"/>
                </a:solidFill>
              </a:rPr>
              <a:t> j </a:t>
            </a:r>
            <a:r>
              <a:rPr lang="en-GB" altLang="en-US" sz="2204" dirty="0"/>
              <a:t>)</a:t>
            </a:r>
          </a:p>
        </p:txBody>
      </p:sp>
      <p:sp>
        <p:nvSpPr>
          <p:cNvPr id="479246" name="Text Box 14"/>
          <p:cNvSpPr txBox="1">
            <a:spLocks noChangeArrowheads="1"/>
          </p:cNvSpPr>
          <p:nvPr/>
        </p:nvSpPr>
        <p:spPr bwMode="auto">
          <a:xfrm>
            <a:off x="812800" y="5522193"/>
            <a:ext cx="8983839" cy="127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>
                <a:solidFill>
                  <a:srgbClr val="FF99CC"/>
                </a:solidFill>
              </a:rPr>
              <a:t>A</a:t>
            </a:r>
            <a:r>
              <a:rPr lang="es-ES_tradnl" altLang="en-US" sz="2204" i="1" baseline="70000">
                <a:solidFill>
                  <a:srgbClr val="FF99CC"/>
                </a:solidFill>
              </a:rPr>
              <a:t>-1</a:t>
            </a:r>
            <a:r>
              <a:rPr lang="es-ES_tradnl" altLang="en-US" sz="3085" i="1">
                <a:solidFill>
                  <a:srgbClr val="FF99CC"/>
                </a:solidFill>
              </a:rPr>
              <a:t>= </a:t>
            </a:r>
            <a:r>
              <a:rPr lang="es-ES_tradnl" altLang="en-US" sz="3085" i="1">
                <a:solidFill>
                  <a:srgbClr val="66FF66"/>
                </a:solidFill>
              </a:rPr>
              <a:t>V</a:t>
            </a:r>
            <a:r>
              <a:rPr lang="es-ES_tradnl" altLang="en-US" sz="2204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66FF66"/>
                </a:solidFill>
              </a:rPr>
              <a:t>U </a:t>
            </a:r>
            <a:r>
              <a:rPr lang="es-ES_tradnl" altLang="en-US" sz="2204" i="1" baseline="70000">
                <a:solidFill>
                  <a:srgbClr val="66FF66"/>
                </a:solidFill>
              </a:rPr>
              <a:t>T</a:t>
            </a:r>
            <a:r>
              <a:rPr lang="es-ES_tradnl" altLang="en-US" sz="3085" i="1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with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=diagonal(</a:t>
            </a:r>
            <a:r>
              <a:rPr lang="es-ES_tradnl" altLang="en-US" sz="1983">
                <a:solidFill>
                  <a:srgbClr val="9966FF"/>
                </a:solidFill>
              </a:rPr>
              <a:t>1</a:t>
            </a:r>
            <a:r>
              <a:rPr lang="es-ES_tradnl" altLang="en-US" sz="1983" i="1">
                <a:solidFill>
                  <a:srgbClr val="9966FF"/>
                </a:solidFill>
              </a:rPr>
              <a:t>/W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2204"/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/>
              <a:t>                           but doing </a:t>
            </a:r>
            <a:r>
              <a:rPr lang="es-ES_tradnl" altLang="en-US" sz="2645">
                <a:solidFill>
                  <a:srgbClr val="9966FF"/>
                </a:solidFill>
              </a:rPr>
              <a:t>(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645">
                <a:solidFill>
                  <a:srgbClr val="9966FF"/>
                </a:solidFill>
              </a:rPr>
              <a:t>)</a:t>
            </a:r>
            <a:r>
              <a:rPr lang="es-ES_tradnl" altLang="en-US" sz="2204" i="1" baseline="-15000">
                <a:solidFill>
                  <a:srgbClr val="9966FF"/>
                </a:solidFill>
              </a:rPr>
              <a:t>j j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 </a:t>
            </a:r>
            <a:r>
              <a:rPr lang="es-ES_tradnl" altLang="en-US" sz="2204">
                <a:solidFill>
                  <a:srgbClr val="9966FF"/>
                </a:solidFill>
              </a:rPr>
              <a:t>=0</a:t>
            </a:r>
            <a:r>
              <a:rPr lang="es-ES_tradnl" altLang="en-US" sz="2204"/>
              <a:t>    si  </a:t>
            </a:r>
            <a:r>
              <a:rPr lang="es-ES_tradnl" altLang="en-US" sz="1983" i="1">
                <a:solidFill>
                  <a:srgbClr val="9966FF"/>
                </a:solidFill>
              </a:rPr>
              <a:t>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1983">
                <a:solidFill>
                  <a:srgbClr val="9966FF"/>
                </a:solidFill>
                <a:sym typeface="Symbol" panose="05050102010706020507" pitchFamily="18" charset="2"/>
              </a:rPr>
              <a:t> 0</a:t>
            </a:r>
            <a:endParaRPr lang="es-ES_tradnl" altLang="en-US" sz="1983" i="1" baseline="-15000">
              <a:solidFill>
                <a:srgbClr val="9966FF"/>
              </a:solidFill>
            </a:endParaRPr>
          </a:p>
        </p:txBody>
      </p:sp>
      <p:pic>
        <p:nvPicPr>
          <p:cNvPr id="479249" name="Picture 17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15391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9252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479242" name="Text Box 10"/>
          <p:cNvSpPr txBox="1">
            <a:spLocks noChangeArrowheads="1"/>
          </p:cNvSpPr>
          <p:nvPr/>
        </p:nvSpPr>
        <p:spPr bwMode="auto">
          <a:xfrm>
            <a:off x="712611" y="2888513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n-GB" altLang="en-US" sz="2204" dirty="0"/>
              <a:t>Singularities elimination through SVD (Singular Value Decomposition)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</a:t>
            </a:r>
            <a:r>
              <a:rPr lang="en-GB" altLang="en-US" sz="2204" dirty="0" smtClean="0"/>
              <a:t>of number of  unknowns</a:t>
            </a:r>
            <a:endParaRPr lang="en-GB" altLang="en-US" sz="2204" dirty="0"/>
          </a:p>
        </p:txBody>
      </p:sp>
    </p:spTree>
    <p:extLst>
      <p:ext uri="{BB962C8B-B14F-4D97-AF65-F5344CB8AC3E}">
        <p14:creationId xmlns:p14="http://schemas.microsoft.com/office/powerpoint/2010/main" val="461278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5" grpId="0" autoUpdateAnimBg="0"/>
      <p:bldP spid="47924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00" name="Ecuación" r:id="rId4" imgW="1015920" imgH="393480" progId="Equation.3">
                    <p:embed/>
                  </p:oleObj>
                </mc:Choice>
                <mc:Fallback>
                  <p:oleObj name="Ecuación" r:id="rId4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1" name="Ecuación" r:id="rId6" imgW="114120" imgH="215640" progId="Equation.3">
                  <p:embed/>
                </p:oleObj>
              </mc:Choice>
              <mc:Fallback>
                <p:oleObj name="Ecuación" r:id="rId6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2" name="Ecuación" r:id="rId8" imgW="114120" imgH="215640" progId="Equation.3">
                  <p:embed/>
                </p:oleObj>
              </mc:Choice>
              <mc:Fallback>
                <p:oleObj name="Ecuación" r:id="rId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832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4" name="Picture 2" descr="t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497" r="20805" b="10095"/>
          <a:stretch>
            <a:fillRect/>
          </a:stretch>
        </p:blipFill>
        <p:spPr bwMode="auto">
          <a:xfrm>
            <a:off x="1003462" y="953309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7716" name="Text Box 4"/>
          <p:cNvSpPr txBox="1">
            <a:spLocks noChangeArrowheads="1"/>
          </p:cNvSpPr>
          <p:nvPr/>
        </p:nvSpPr>
        <p:spPr bwMode="auto">
          <a:xfrm>
            <a:off x="5743766" y="2111273"/>
            <a:ext cx="1903119" cy="397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The “real” SUN</a:t>
            </a:r>
          </a:p>
        </p:txBody>
      </p:sp>
      <p:sp>
        <p:nvSpPr>
          <p:cNvPr id="627717" name="Text Box 5"/>
          <p:cNvSpPr txBox="1">
            <a:spLocks noChangeArrowheads="1"/>
          </p:cNvSpPr>
          <p:nvPr/>
        </p:nvSpPr>
        <p:spPr bwMode="auto">
          <a:xfrm>
            <a:off x="5743767" y="5628893"/>
            <a:ext cx="2618537" cy="702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Synthetic “observations”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39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763" name="Picture 3" descr="t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20805" b="10689"/>
          <a:stretch>
            <a:fillRect/>
          </a:stretch>
        </p:blipFill>
        <p:spPr bwMode="auto">
          <a:xfrm>
            <a:off x="825045" y="923572"/>
            <a:ext cx="4484923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9764" name="Text Box 4"/>
          <p:cNvSpPr txBox="1">
            <a:spLocks noChangeArrowheads="1"/>
          </p:cNvSpPr>
          <p:nvPr/>
        </p:nvSpPr>
        <p:spPr bwMode="auto">
          <a:xfrm>
            <a:off x="5743767" y="2111273"/>
            <a:ext cx="2142757" cy="3974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>
                <a:solidFill>
                  <a:srgbClr val="FFFF00"/>
                </a:solidFill>
              </a:rPr>
              <a:t>Initial guess model</a:t>
            </a:r>
          </a:p>
        </p:txBody>
      </p:sp>
      <p:pic>
        <p:nvPicPr>
          <p:cNvPr id="629765" name="Picture 5" descr="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0903" r="20805" b="10689"/>
          <a:stretch>
            <a:fillRect/>
          </a:stretch>
        </p:blipFill>
        <p:spPr bwMode="auto">
          <a:xfrm>
            <a:off x="5267987" y="921823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893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1" name="Picture 3" descr="t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903" r="19463" b="10689"/>
          <a:stretch>
            <a:fillRect/>
          </a:stretch>
        </p:blipFill>
        <p:spPr bwMode="auto">
          <a:xfrm>
            <a:off x="744583" y="843109"/>
            <a:ext cx="4605616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1812" name="Picture 4" descr="t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19463" b="10689"/>
          <a:stretch>
            <a:fillRect/>
          </a:stretch>
        </p:blipFill>
        <p:spPr bwMode="auto">
          <a:xfrm>
            <a:off x="5449903" y="921823"/>
            <a:ext cx="457762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255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9508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410763"/>
              </p:ext>
            </p:extLst>
          </p:nvPr>
        </p:nvGraphicFramePr>
        <p:xfrm>
          <a:off x="619125" y="2498725"/>
          <a:ext cx="25939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2" name="Ecuación" r:id="rId4" imgW="1041120" imgH="330120" progId="Equation.3">
                  <p:embed/>
                </p:oleObj>
              </mc:Choice>
              <mc:Fallback>
                <p:oleObj name="Ecuación" r:id="rId4" imgW="10411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9125" y="2498725"/>
                        <a:ext cx="25939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777291"/>
              </p:ext>
            </p:extLst>
          </p:nvPr>
        </p:nvGraphicFramePr>
        <p:xfrm>
          <a:off x="3289300" y="2635250"/>
          <a:ext cx="22780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3" name="Ecuación" r:id="rId6" imgW="914400" imgH="342720" progId="Equation.3">
                  <p:embed/>
                </p:oleObj>
              </mc:Choice>
              <mc:Fallback>
                <p:oleObj name="Ecuación" r:id="rId6" imgW="91440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89300" y="2635250"/>
                        <a:ext cx="22780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099965"/>
              </p:ext>
            </p:extLst>
          </p:nvPr>
        </p:nvGraphicFramePr>
        <p:xfrm>
          <a:off x="5575300" y="2406650"/>
          <a:ext cx="3827462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4" name="Ecuación" r:id="rId8" imgW="1536480" imgH="482400" progId="Equation.3">
                  <p:embed/>
                </p:oleObj>
              </mc:Choice>
              <mc:Fallback>
                <p:oleObj name="Ecuación" r:id="rId8" imgW="153648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5300" y="2406650"/>
                        <a:ext cx="3827462" cy="120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947019"/>
              </p:ext>
            </p:extLst>
          </p:nvPr>
        </p:nvGraphicFramePr>
        <p:xfrm>
          <a:off x="4618037" y="3625850"/>
          <a:ext cx="5757863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5" name="Ecuación" r:id="rId10" imgW="2311200" imgH="457200" progId="Equation.3">
                  <p:embed/>
                </p:oleObj>
              </mc:Choice>
              <mc:Fallback>
                <p:oleObj name="Ecuación" r:id="rId10" imgW="2311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18037" y="3625850"/>
                        <a:ext cx="5757863" cy="113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upo 12"/>
          <p:cNvGrpSpPr/>
          <p:nvPr/>
        </p:nvGrpSpPr>
        <p:grpSpPr>
          <a:xfrm>
            <a:off x="681037" y="5600700"/>
            <a:ext cx="6723063" cy="854075"/>
            <a:chOff x="681037" y="5600700"/>
            <a:chExt cx="6723063" cy="854075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316182"/>
                </p:ext>
              </p:extLst>
            </p:nvPr>
          </p:nvGraphicFramePr>
          <p:xfrm>
            <a:off x="681037" y="5600700"/>
            <a:ext cx="2151063" cy="854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6" name="Ecuación" r:id="rId12" imgW="863280" imgH="342720" progId="Equation.3">
                    <p:embed/>
                  </p:oleObj>
                </mc:Choice>
                <mc:Fallback>
                  <p:oleObj name="Ecuación" r:id="rId12" imgW="863280" imgH="34272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81037" y="5600700"/>
                          <a:ext cx="2151063" cy="854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CuadroTexto 15"/>
            <p:cNvSpPr txBox="1"/>
            <p:nvPr/>
          </p:nvSpPr>
          <p:spPr>
            <a:xfrm>
              <a:off x="3365500" y="5759450"/>
              <a:ext cx="40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Equivalent Response Function at nodes</a:t>
              </a:r>
              <a:endParaRPr lang="en-US" dirty="0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4954587" y="1035050"/>
            <a:ext cx="4430713" cy="1600200"/>
            <a:chOff x="4954587" y="1035050"/>
            <a:chExt cx="4430713" cy="1600200"/>
          </a:xfrm>
        </p:grpSpPr>
        <p:grpSp>
          <p:nvGrpSpPr>
            <p:cNvPr id="2" name="Grupo 1"/>
            <p:cNvGrpSpPr/>
            <p:nvPr/>
          </p:nvGrpSpPr>
          <p:grpSpPr>
            <a:xfrm>
              <a:off x="4954587" y="1035050"/>
              <a:ext cx="4430713" cy="969531"/>
              <a:chOff x="4954587" y="1035050"/>
              <a:chExt cx="4430713" cy="969531"/>
            </a:xfrm>
          </p:grpSpPr>
          <p:graphicFrame>
            <p:nvGraphicFramePr>
              <p:cNvPr id="9" name="Objeto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0334398"/>
                  </p:ext>
                </p:extLst>
              </p:nvPr>
            </p:nvGraphicFramePr>
            <p:xfrm>
              <a:off x="4954587" y="1035050"/>
              <a:ext cx="2373313" cy="885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57" name="Ecuación" r:id="rId14" imgW="952200" imgH="355320" progId="Equation.3">
                      <p:embed/>
                    </p:oleObj>
                  </mc:Choice>
                  <mc:Fallback>
                    <p:oleObj name="Ecuación" r:id="rId14" imgW="952200" imgH="35532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954587" y="1035050"/>
                            <a:ext cx="2373313" cy="885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" name="Grupo 23"/>
              <p:cNvGrpSpPr/>
              <p:nvPr/>
            </p:nvGrpSpPr>
            <p:grpSpPr>
              <a:xfrm>
                <a:off x="7338353" y="1568450"/>
                <a:ext cx="2046947" cy="436131"/>
                <a:chOff x="6881153" y="1535668"/>
                <a:chExt cx="2046947" cy="436131"/>
              </a:xfrm>
            </p:grpSpPr>
            <p:sp>
              <p:nvSpPr>
                <p:cNvPr id="5" name="CuadroTexto 4"/>
                <p:cNvSpPr txBox="1"/>
                <p:nvPr/>
              </p:nvSpPr>
              <p:spPr>
                <a:xfrm>
                  <a:off x="7175500" y="1535668"/>
                  <a:ext cx="1752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at node j</a:t>
                  </a:r>
                  <a:endParaRPr lang="en-US" i="1" dirty="0"/>
                </a:p>
              </p:txBody>
            </p:sp>
            <p:sp>
              <p:nvSpPr>
                <p:cNvPr id="12" name="Elipse 11"/>
                <p:cNvSpPr/>
                <p:nvPr/>
              </p:nvSpPr>
              <p:spPr>
                <a:xfrm>
                  <a:off x="7099300" y="1559833"/>
                  <a:ext cx="1131887" cy="41196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Conector recto de flecha 13"/>
                <p:cNvCxnSpPr>
                  <a:stCxn id="12" idx="1"/>
                </p:cNvCxnSpPr>
                <p:nvPr/>
              </p:nvCxnSpPr>
              <p:spPr>
                <a:xfrm flipH="1" flipV="1">
                  <a:off x="6881153" y="1536353"/>
                  <a:ext cx="383908" cy="838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" name="Conector recto de flecha 3"/>
            <p:cNvCxnSpPr/>
            <p:nvPr/>
          </p:nvCxnSpPr>
          <p:spPr>
            <a:xfrm>
              <a:off x="5270500" y="1568450"/>
              <a:ext cx="0" cy="1066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414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791800"/>
              </p:ext>
            </p:extLst>
          </p:nvPr>
        </p:nvGraphicFramePr>
        <p:xfrm>
          <a:off x="3516312" y="2166915"/>
          <a:ext cx="2439988" cy="54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4" name="Ecuación" r:id="rId4" imgW="1193760" imgH="266400" progId="Equation.3">
                  <p:embed/>
                </p:oleObj>
              </mc:Choice>
              <mc:Fallback>
                <p:oleObj name="Ecuación" r:id="rId4" imgW="119376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6312" y="2166915"/>
                        <a:ext cx="2439988" cy="54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346594"/>
              </p:ext>
            </p:extLst>
          </p:nvPr>
        </p:nvGraphicFramePr>
        <p:xfrm>
          <a:off x="600074" y="3498579"/>
          <a:ext cx="3375026" cy="50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5" name="Ecuación" r:id="rId6" imgW="1600200" imgH="241200" progId="Equation.3">
                  <p:embed/>
                </p:oleObj>
              </mc:Choice>
              <mc:Fallback>
                <p:oleObj name="Ecuación" r:id="rId6" imgW="16002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0074" y="3498579"/>
                        <a:ext cx="3375026" cy="508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271349"/>
              </p:ext>
            </p:extLst>
          </p:nvPr>
        </p:nvGraphicFramePr>
        <p:xfrm>
          <a:off x="557212" y="1119990"/>
          <a:ext cx="3646488" cy="797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6" name="Ecuación" r:id="rId8" imgW="1739880" imgH="380880" progId="Equation.3">
                  <p:embed/>
                </p:oleObj>
              </mc:Choice>
              <mc:Fallback>
                <p:oleObj name="Ecuación" r:id="rId8" imgW="173988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212" y="1119990"/>
                        <a:ext cx="3646488" cy="797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645673"/>
              </p:ext>
            </p:extLst>
          </p:nvPr>
        </p:nvGraphicFramePr>
        <p:xfrm>
          <a:off x="5868987" y="1111250"/>
          <a:ext cx="3159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7" name="Ecuación" r:id="rId10" imgW="126720" imgH="177480" progId="Equation.3">
                  <p:embed/>
                </p:oleObj>
              </mc:Choice>
              <mc:Fallback>
                <p:oleObj name="Ecuación" r:id="rId10" imgW="12672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68987" y="1111250"/>
                        <a:ext cx="315913" cy="44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6261100" y="118745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Parameters at nodes</a:t>
            </a:r>
            <a:endParaRPr lang="en-US" dirty="0"/>
          </a:p>
        </p:txBody>
      </p:sp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025133"/>
              </p:ext>
            </p:extLst>
          </p:nvPr>
        </p:nvGraphicFramePr>
        <p:xfrm>
          <a:off x="5880100" y="3321050"/>
          <a:ext cx="2971800" cy="954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8" name="Ecuación" r:id="rId12" imgW="1460160" imgH="469800" progId="Equation.3">
                  <p:embed/>
                </p:oleObj>
              </mc:Choice>
              <mc:Fallback>
                <p:oleObj name="Ecuación" r:id="rId12" imgW="1460160" imgH="46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80100" y="3321050"/>
                        <a:ext cx="2971800" cy="954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o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614015"/>
              </p:ext>
            </p:extLst>
          </p:nvPr>
        </p:nvGraphicFramePr>
        <p:xfrm>
          <a:off x="469900" y="5378450"/>
          <a:ext cx="2651125" cy="683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9" name="Ecuación" r:id="rId14" imgW="1180800" imgH="304560" progId="Equation.3">
                  <p:embed/>
                </p:oleObj>
              </mc:Choice>
              <mc:Fallback>
                <p:oleObj name="Ecuación" r:id="rId14" imgW="1180800" imgH="3045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9900" y="5378450"/>
                        <a:ext cx="2651125" cy="683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546100" y="651252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Levemberg</a:t>
            </a:r>
            <a:r>
              <a:rPr lang="en-US" dirty="0" smtClean="0">
                <a:solidFill>
                  <a:schemeClr val="tx2"/>
                </a:solidFill>
              </a:rPr>
              <a:t>-Marquardt</a:t>
            </a: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               +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         SVD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1308100" y="2704829"/>
            <a:ext cx="2286000" cy="79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H="1" flipV="1">
            <a:off x="5041900" y="2711450"/>
            <a:ext cx="8382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241300" y="5378450"/>
            <a:ext cx="2971800" cy="10022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adroTexto 27"/>
          <p:cNvSpPr txBox="1"/>
          <p:nvPr/>
        </p:nvSpPr>
        <p:spPr>
          <a:xfrm>
            <a:off x="3736975" y="7054850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Numerical Recipes (2007) Press et al.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3736975" y="4768850"/>
            <a:ext cx="6867525" cy="2082152"/>
            <a:chOff x="3736975" y="4768850"/>
            <a:chExt cx="6867525" cy="2082152"/>
          </a:xfrm>
        </p:grpSpPr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5327107"/>
                </p:ext>
              </p:extLst>
            </p:nvPr>
          </p:nvGraphicFramePr>
          <p:xfrm>
            <a:off x="3736975" y="4768850"/>
            <a:ext cx="6867525" cy="2082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80" name="Ecuación" r:id="rId16" imgW="5016240" imgH="1523880" progId="Equation.3">
                    <p:embed/>
                  </p:oleObj>
                </mc:Choice>
                <mc:Fallback>
                  <p:oleObj name="Ecuación" r:id="rId16" imgW="5016240" imgH="1523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736975" y="4768850"/>
                          <a:ext cx="6867525" cy="2082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Elipse 3"/>
            <p:cNvSpPr/>
            <p:nvPr/>
          </p:nvSpPr>
          <p:spPr>
            <a:xfrm>
              <a:off x="6413500" y="4921250"/>
              <a:ext cx="228600" cy="341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3917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bars: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1797050"/>
            <a:ext cx="6248400" cy="4572000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0" y="1797050"/>
            <a:ext cx="6249600" cy="457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0" y="1797050"/>
            <a:ext cx="6249600" cy="457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0" y="1797050"/>
            <a:ext cx="6249600" cy="4572000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74699" y="2482850"/>
            <a:ext cx="2971801" cy="1754326"/>
            <a:chOff x="774699" y="2482850"/>
            <a:chExt cx="2971801" cy="1754326"/>
          </a:xfrm>
        </p:grpSpPr>
        <p:sp>
          <p:nvSpPr>
            <p:cNvPr id="8" name="CuadroTexto 7"/>
            <p:cNvSpPr txBox="1"/>
            <p:nvPr/>
          </p:nvSpPr>
          <p:spPr>
            <a:xfrm>
              <a:off x="774700" y="2482850"/>
              <a:ext cx="29718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Uncertainties:</a:t>
              </a:r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2282680"/>
                </p:ext>
              </p:extLst>
            </p:nvPr>
          </p:nvGraphicFramePr>
          <p:xfrm>
            <a:off x="774699" y="3165793"/>
            <a:ext cx="2743201" cy="845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96" name="Ecuación" r:id="rId8" imgW="1523880" imgH="469800" progId="Equation.3">
                    <p:embed/>
                  </p:oleObj>
                </mc:Choice>
                <mc:Fallback>
                  <p:oleObj name="Ecuación" r:id="rId8" imgW="1523880" imgH="469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74699" y="3165793"/>
                          <a:ext cx="2743201" cy="8458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14718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1289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000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459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24" name="Ecuación" r:id="rId4" imgW="1015920" imgH="393480" progId="Equation.3">
                    <p:embed/>
                  </p:oleObj>
                </mc:Choice>
                <mc:Fallback>
                  <p:oleObj name="Ecuación" r:id="rId4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5" name="Ecuación" r:id="rId6" imgW="114120" imgH="215640" progId="Equation.3">
                  <p:embed/>
                </p:oleObj>
              </mc:Choice>
              <mc:Fallback>
                <p:oleObj name="Ecuación" r:id="rId6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6" name="Ecuación" r:id="rId8" imgW="114120" imgH="215640" progId="Equation.3">
                  <p:embed/>
                </p:oleObj>
              </mc:Choice>
              <mc:Fallback>
                <p:oleObj name="Ecuación" r:id="rId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8727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33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7880781" cy="75565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8" name="CuadroTexto 7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2,1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4,2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6,3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10" name="Conector recto 9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Conector recto 3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7853880" cy="75565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6" name="CuadroTexto 5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7,5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9,7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Automatic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8" name="Conector recto 7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484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9500" y="3854450"/>
            <a:ext cx="8001000" cy="449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1220362" y="1159714"/>
            <a:ext cx="7936337" cy="3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 smtClean="0"/>
              <a:t>Some </a:t>
            </a:r>
            <a:r>
              <a:rPr lang="en-GB" altLang="en-US" sz="1983" dirty="0"/>
              <a:t>Reviews: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Socas</a:t>
            </a:r>
            <a:r>
              <a:rPr lang="en-GB" altLang="en-US" sz="1983" dirty="0"/>
              <a:t> Navarro (2001)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 236, 487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del Toro </a:t>
            </a:r>
            <a:r>
              <a:rPr lang="en-GB" altLang="en-US" sz="1983" dirty="0" err="1"/>
              <a:t>Iniesta</a:t>
            </a:r>
            <a:r>
              <a:rPr lang="en-GB" altLang="en-US" sz="1983" dirty="0"/>
              <a:t> (2003) </a:t>
            </a:r>
            <a:r>
              <a:rPr lang="en-GB" altLang="en-US" sz="1983" dirty="0" err="1">
                <a:solidFill>
                  <a:srgbClr val="000000"/>
                </a:solidFill>
              </a:rPr>
              <a:t>Astronomische</a:t>
            </a: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 err="1">
                <a:solidFill>
                  <a:srgbClr val="000000"/>
                </a:solidFill>
              </a:rPr>
              <a:t>Nachrichten</a:t>
            </a:r>
            <a:r>
              <a:rPr lang="en-GB" altLang="en-US" sz="1983" dirty="0">
                <a:solidFill>
                  <a:srgbClr val="000000"/>
                </a:solidFill>
              </a:rPr>
              <a:t> 324, 383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Bellot</a:t>
            </a:r>
            <a:r>
              <a:rPr lang="en-GB" altLang="en-US" sz="1983" dirty="0"/>
              <a:t> Rubio (2006)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Series, 358, 107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/>
              <a:t>Ruiz Cobo (2007) ‘</a:t>
            </a:r>
            <a:r>
              <a:rPr lang="en-GB" altLang="en-US" sz="1983" dirty="0" smtClean="0">
                <a:solidFill>
                  <a:srgbClr val="000000"/>
                </a:solidFill>
              </a:rPr>
              <a:t>Modern </a:t>
            </a:r>
            <a:r>
              <a:rPr lang="en-GB" altLang="en-US" sz="1983" dirty="0">
                <a:solidFill>
                  <a:srgbClr val="000000"/>
                </a:solidFill>
              </a:rPr>
              <a:t>Solar Facilities’, </a:t>
            </a:r>
            <a:r>
              <a:rPr lang="en-GB" altLang="en-US" sz="1983" dirty="0" err="1">
                <a:solidFill>
                  <a:srgbClr val="000000"/>
                </a:solidFill>
              </a:rPr>
              <a:t>Göttingen</a:t>
            </a:r>
            <a:r>
              <a:rPr lang="en-GB" altLang="en-US" sz="1983" dirty="0"/>
              <a:t> </a:t>
            </a:r>
            <a:endParaRPr lang="en-GB" altLang="en-US" sz="1983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 smtClean="0"/>
              <a:t>Asensio</a:t>
            </a:r>
            <a:r>
              <a:rPr lang="en-GB" altLang="en-US" sz="1983" dirty="0" smtClean="0"/>
              <a:t> Ramos et al (2012) </a:t>
            </a:r>
            <a:r>
              <a:rPr lang="en-GB" altLang="en-US" sz="1983" dirty="0" err="1" smtClean="0"/>
              <a:t>ApJ</a:t>
            </a:r>
            <a:r>
              <a:rPr lang="en-GB" altLang="en-US" sz="1983" dirty="0" smtClean="0"/>
              <a:t> 748, 83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 smtClean="0"/>
              <a:t> del </a:t>
            </a:r>
            <a:r>
              <a:rPr lang="en-GB" altLang="en-US" sz="1983" dirty="0"/>
              <a:t>Toro </a:t>
            </a:r>
            <a:r>
              <a:rPr lang="en-GB" altLang="en-US" sz="1983" dirty="0" err="1" smtClean="0"/>
              <a:t>Iniesta</a:t>
            </a:r>
            <a:r>
              <a:rPr lang="en-GB" altLang="en-US" sz="1983" dirty="0" smtClean="0"/>
              <a:t> &amp; </a:t>
            </a:r>
            <a:r>
              <a:rPr lang="en-GB" altLang="en-US" sz="1983" dirty="0"/>
              <a:t>Ruiz Cobo </a:t>
            </a:r>
            <a:r>
              <a:rPr lang="en-GB" altLang="en-US" sz="1983" dirty="0" smtClean="0"/>
              <a:t>(2016) Livings Reviews in Solar Physics, 13,4 </a:t>
            </a:r>
            <a:endParaRPr lang="en-GB" altLang="en-US" sz="1983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731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" t="7647" r="-1" b="43949"/>
          <a:stretch/>
        </p:blipFill>
        <p:spPr>
          <a:xfrm>
            <a:off x="700025" y="958850"/>
            <a:ext cx="9281249" cy="57912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8" t="94370" r="-1"/>
          <a:stretch/>
        </p:blipFill>
        <p:spPr>
          <a:xfrm>
            <a:off x="57640" y="6902450"/>
            <a:ext cx="9480060" cy="6540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003300" y="248285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03300" y="6064250"/>
            <a:ext cx="48006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03300" y="347345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003300" y="6445250"/>
            <a:ext cx="419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03300" y="6750050"/>
            <a:ext cx="6553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150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" t="56051" r="-1"/>
          <a:stretch/>
        </p:blipFill>
        <p:spPr>
          <a:xfrm>
            <a:off x="335269" y="1035050"/>
            <a:ext cx="10116831" cy="568325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4" name="Conector recto 3"/>
          <p:cNvCxnSpPr/>
          <p:nvPr/>
        </p:nvCxnSpPr>
        <p:spPr>
          <a:xfrm>
            <a:off x="774700" y="3092450"/>
            <a:ext cx="518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28663" y="1797050"/>
            <a:ext cx="6294437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7"/>
          <p:cNvCxnSpPr/>
          <p:nvPr/>
        </p:nvCxnSpPr>
        <p:spPr>
          <a:xfrm>
            <a:off x="774700" y="4159250"/>
            <a:ext cx="4648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74700" y="4540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74700" y="4921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74700" y="5226050"/>
            <a:ext cx="518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74700" y="5607050"/>
            <a:ext cx="41910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418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8" name="Text Box 4"/>
          <p:cNvSpPr txBox="1">
            <a:spLocks noChangeArrowheads="1"/>
          </p:cNvSpPr>
          <p:nvPr/>
        </p:nvSpPr>
        <p:spPr bwMode="auto">
          <a:xfrm>
            <a:off x="698500" y="949811"/>
            <a:ext cx="9204237" cy="436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</a:t>
            </a:r>
            <a:r>
              <a:rPr lang="en-GB" altLang="en-US" sz="1983" dirty="0" smtClean="0">
                <a:latin typeface="+mn-lt"/>
              </a:rPr>
              <a:t>People </a:t>
            </a:r>
            <a:r>
              <a:rPr lang="en-GB" altLang="en-US" sz="1983" dirty="0">
                <a:latin typeface="+mn-lt"/>
              </a:rPr>
              <a:t>usually select an inversion method for strange reasons: if the code </a:t>
            </a:r>
            <a:r>
              <a:rPr lang="en-GB" altLang="en-US" sz="1983" dirty="0" smtClean="0">
                <a:latin typeface="+mn-lt"/>
              </a:rPr>
              <a:t>is available</a:t>
            </a:r>
            <a:r>
              <a:rPr lang="en-GB" altLang="en-US" sz="1983" dirty="0">
                <a:latin typeface="+mn-lt"/>
              </a:rPr>
              <a:t>, if it is easier or faster than others, (or was written for my boss), </a:t>
            </a:r>
            <a:r>
              <a:rPr lang="en-GB" altLang="en-US" sz="1983" dirty="0" smtClean="0">
                <a:latin typeface="+mn-lt"/>
              </a:rPr>
              <a:t>etc., </a:t>
            </a:r>
            <a:r>
              <a:rPr lang="en-GB" altLang="en-US" sz="1983" dirty="0">
                <a:latin typeface="+mn-lt"/>
              </a:rPr>
              <a:t>instead of selecting the most convenient for each specific problem. 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+mn-lt"/>
              </a:rPr>
              <a:t>      I </a:t>
            </a:r>
            <a:r>
              <a:rPr lang="en-GB" altLang="en-US" sz="1983" dirty="0" smtClean="0">
                <a:latin typeface="+mn-lt"/>
              </a:rPr>
              <a:t>classify </a:t>
            </a:r>
            <a:r>
              <a:rPr lang="en-GB" altLang="en-US" sz="1983" dirty="0">
                <a:latin typeface="+mn-lt"/>
              </a:rPr>
              <a:t>available</a:t>
            </a:r>
            <a:r>
              <a:rPr lang="en-GB" altLang="en-US" sz="1763" dirty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IT in 3 </a:t>
            </a:r>
            <a:r>
              <a:rPr lang="en-GB" altLang="en-US" sz="1983" dirty="0" smtClean="0">
                <a:latin typeface="+mn-lt"/>
              </a:rPr>
              <a:t>families: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you </a:t>
            </a:r>
            <a:r>
              <a:rPr lang="en-GB" altLang="en-US" sz="1983" u="sng" dirty="0">
                <a:latin typeface="+mn-lt"/>
              </a:rPr>
              <a:t>do not know </a:t>
            </a:r>
            <a:r>
              <a:rPr lang="en-GB" altLang="en-US" sz="1983" dirty="0">
                <a:latin typeface="+mn-lt"/>
              </a:rPr>
              <a:t>the physics controlling the line formation, or you have few wavelength points for each pixel.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u="sng" dirty="0">
                <a:latin typeface="+mn-lt"/>
              </a:rPr>
              <a:t>fast results</a:t>
            </a:r>
            <a:r>
              <a:rPr lang="en-GB" altLang="en-US" sz="1983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your </a:t>
            </a:r>
            <a:r>
              <a:rPr lang="en-GB" altLang="en-US" sz="1983" u="sng" dirty="0">
                <a:latin typeface="+mn-lt"/>
              </a:rPr>
              <a:t>knowledge</a:t>
            </a:r>
            <a:r>
              <a:rPr lang="en-GB" altLang="en-US" sz="1983" dirty="0">
                <a:latin typeface="+mn-lt"/>
              </a:rPr>
              <a:t> of the formation of the lines used </a:t>
            </a:r>
            <a:r>
              <a:rPr lang="en-GB" altLang="en-US" sz="1983" u="sng" dirty="0">
                <a:latin typeface="+mn-lt"/>
              </a:rPr>
              <a:t>is appropriate </a:t>
            </a:r>
            <a:r>
              <a:rPr lang="en-GB" altLang="en-US" sz="1763" dirty="0">
                <a:latin typeface="+mn-lt"/>
              </a:rPr>
              <a:t>(and/or you be plenty of time or you be… a little crazy.)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737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728663" y="788679"/>
            <a:ext cx="9242719" cy="578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645" dirty="0">
                <a:latin typeface="Tahoma" panose="020B0604030504040204" pitchFamily="34" charset="0"/>
              </a:rPr>
              <a:t>ME </a:t>
            </a:r>
            <a:r>
              <a:rPr lang="en-GB" altLang="en-US" sz="2645" dirty="0" smtClean="0">
                <a:latin typeface="Tahoma" panose="020B0604030504040204" pitchFamily="34" charset="0"/>
              </a:rPr>
              <a:t>family</a:t>
            </a: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</a:t>
            </a:r>
            <a:endParaRPr lang="en-GB" altLang="en-US" sz="1763" dirty="0" smtClean="0">
              <a:solidFill>
                <a:srgbClr val="0000FF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 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F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ast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(a typical map takes ~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hr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Simple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use &amp; easy interpretation of results.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Robust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&amp; reliable.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HE, LTE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approximations </a:t>
            </a:r>
            <a:r>
              <a:rPr lang="en-GB" altLang="en-US" sz="1763" u="sng" dirty="0">
                <a:solidFill>
                  <a:srgbClr val="0000FF"/>
                </a:solidFill>
                <a:latin typeface="+mn-lt"/>
              </a:rPr>
              <a:t>are not </a:t>
            </a:r>
            <a:r>
              <a:rPr lang="en-GB" altLang="en-US" sz="1763" u="sng" dirty="0" smtClean="0">
                <a:solidFill>
                  <a:srgbClr val="0000FF"/>
                </a:solidFill>
                <a:latin typeface="+mn-lt"/>
              </a:rPr>
              <a:t>needed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: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nable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to fit asymmetric Stokes profiles.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robust against noise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)</a:t>
            </a: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o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gradients.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(but: </a:t>
            </a:r>
            <a:r>
              <a:rPr lang="en-GB" altLang="en-US" sz="1760" dirty="0" smtClean="0">
                <a:solidFill>
                  <a:srgbClr val="2E8449"/>
                </a:solidFill>
                <a:latin typeface="+mn-lt"/>
              </a:rPr>
              <a:t>even theoreticians understand the results)</a:t>
            </a:r>
            <a:endParaRPr lang="en-GB" altLang="en-US" sz="1760" dirty="0" smtClean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No temperature, pressure &amp; density information.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                             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</a:rPr>
              <a:t>(but</a:t>
            </a:r>
            <a:r>
              <a:rPr lang="en-GB" altLang="en-US" sz="1763" dirty="0">
                <a:solidFill>
                  <a:srgbClr val="2E8449"/>
                </a:solidFill>
              </a:rPr>
              <a:t>: no physics knowledge is required)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he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number of free parameter grows with the number of spectral lines</a:t>
            </a:r>
            <a:r>
              <a:rPr lang="es-ES" altLang="en-US" sz="1763" b="1" u="sng" dirty="0">
                <a:solidFill>
                  <a:srgbClr val="000000"/>
                </a:solidFill>
                <a:latin typeface="+mn-lt"/>
              </a:rPr>
              <a:t>                                                    </a:t>
            </a:r>
          </a:p>
          <a:p>
            <a:pPr algn="r" eaLnBrk="1" hangingPunct="1">
              <a:spcBef>
                <a:spcPct val="50000"/>
              </a:spcBef>
            </a:pP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(</a:t>
            </a:r>
            <a:r>
              <a:rPr lang="es-ES" altLang="en-US" sz="1763" dirty="0" err="1">
                <a:solidFill>
                  <a:srgbClr val="2E8449"/>
                </a:solidFill>
                <a:latin typeface="+mn-lt"/>
              </a:rPr>
              <a:t>but</a:t>
            </a: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: no excuses!)</a:t>
            </a:r>
          </a:p>
          <a:p>
            <a:pPr eaLnBrk="1" hangingPunct="1">
              <a:spcBef>
                <a:spcPct val="50000"/>
              </a:spcBef>
            </a:pPr>
            <a:endParaRPr lang="es-ES" altLang="en-US" sz="1763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303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728663" y="851266"/>
            <a:ext cx="9639786" cy="670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645" dirty="0">
                <a:latin typeface="Tahoma" panose="020B0604030504040204" pitchFamily="34" charset="0"/>
              </a:rPr>
              <a:t> </a:t>
            </a:r>
            <a:r>
              <a:rPr lang="en-GB" altLang="en-US" sz="2645" dirty="0">
                <a:latin typeface="+mn-lt"/>
              </a:rPr>
              <a:t>2. SIR </a:t>
            </a:r>
            <a:r>
              <a:rPr lang="en-GB" altLang="en-US" sz="1763" dirty="0">
                <a:latin typeface="+mn-lt"/>
              </a:rPr>
              <a:t>family</a:t>
            </a:r>
          </a:p>
          <a:p>
            <a:pPr eaLnBrk="1" hangingPunct="1"/>
            <a:endParaRPr lang="en-GB" altLang="en-US" sz="1763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Arbitrarily complex along line of sight (gradients,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multicomponents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Thermodynamic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information.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daptation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to many geometries &amp;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scenarios.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LTE/NLTE, HE, mass conservation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etc.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ncertainties estimation.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Slow (20-30 times slower than ME)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new SIR  version –upcoming soon!!- will nearly reach ME rates)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Difficult use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for simplified problems –like only linear stratifications-- is straightforward)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Unicity                                                  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(but: only if you are ambitious)</a:t>
            </a:r>
          </a:p>
          <a:p>
            <a:pPr eaLnBrk="1" hangingPunct="1"/>
            <a:endParaRPr lang="en-GB" altLang="en-US" sz="1543" b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9900"/>
              </a:solidFill>
              <a:latin typeface="Tahoma" panose="020B0604030504040204" pitchFamily="34" charset="0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381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Text Box 3"/>
          <p:cNvSpPr txBox="1">
            <a:spLocks noChangeArrowheads="1"/>
          </p:cNvSpPr>
          <p:nvPr/>
        </p:nvSpPr>
        <p:spPr bwMode="auto">
          <a:xfrm>
            <a:off x="728663" y="1111250"/>
            <a:ext cx="8250928" cy="37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645" dirty="0">
                <a:latin typeface="+mn-lt"/>
              </a:rPr>
              <a:t>3. PCA family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latin typeface="+mn-lt"/>
              </a:rPr>
              <a:t>Look-up-table inversion method, based in PCA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smtClean="0">
                <a:latin typeface="+mn-lt"/>
              </a:rPr>
              <a:t>Since </a:t>
            </a:r>
            <a:r>
              <a:rPr lang="en-GB" altLang="en-US" sz="1763" dirty="0">
                <a:latin typeface="+mn-lt"/>
              </a:rPr>
              <a:t>2004 used in THEMIS for real-time inversions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 - extremely fast (one order of magnitude faster than 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simple use, robust &amp; reliable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Shortcoming: - few free parameter determination (ME)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slightly more inaccurate that ME inversions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8521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0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939494"/>
              </p:ext>
            </p:extLst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1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8757346"/>
                </p:ext>
              </p:extLst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52" name="Ecuación" r:id="rId8" imgW="1015920" imgH="393480" progId="Equation.3">
                    <p:embed/>
                  </p:oleObj>
                </mc:Choice>
                <mc:Fallback>
                  <p:oleObj name="Ecuación" r:id="rId8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078380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3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64028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4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1623308"/>
            <a:ext cx="9487606" cy="307777"/>
          </a:xfrm>
        </p:spPr>
        <p:txBody>
          <a:bodyPr/>
          <a:lstStyle/>
          <a:p>
            <a:r>
              <a:rPr lang="en-GB" altLang="en-US" sz="2000" dirty="0">
                <a:latin typeface="+mn-lt"/>
              </a:rPr>
              <a:t>Conclusions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744583" y="1644650"/>
            <a:ext cx="9204237" cy="23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 do not know the physics</a:t>
            </a:r>
            <a:r>
              <a:rPr lang="en-GB" altLang="en-US" sz="1983" dirty="0">
                <a:latin typeface="+mn-lt"/>
              </a:rPr>
              <a:t> controlling the line formation or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few spectral</a:t>
            </a:r>
            <a:r>
              <a:rPr lang="en-GB" altLang="en-US" sz="1983" dirty="0">
                <a:latin typeface="+mn-lt"/>
              </a:rPr>
              <a:t> </a:t>
            </a:r>
            <a:r>
              <a:rPr lang="en-GB" altLang="en-US" sz="1983" dirty="0" smtClean="0">
                <a:latin typeface="+mn-lt"/>
              </a:rPr>
              <a:t>points, and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fast results.</a:t>
            </a:r>
            <a:endParaRPr lang="en-GB" altLang="en-US" sz="1983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extremely fast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results</a:t>
            </a:r>
            <a:r>
              <a:rPr lang="en-GB" altLang="en-US" sz="1983" dirty="0" smtClean="0">
                <a:latin typeface="+mn-lt"/>
              </a:rPr>
              <a:t>.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your knowledge</a:t>
            </a:r>
            <a:r>
              <a:rPr lang="en-GB" altLang="en-US" sz="1983" dirty="0">
                <a:latin typeface="+mn-lt"/>
              </a:rPr>
              <a:t> of the formation of </a:t>
            </a:r>
            <a:r>
              <a:rPr lang="en-GB" altLang="en-US" sz="1983" dirty="0" smtClean="0">
                <a:latin typeface="+mn-lt"/>
              </a:rPr>
              <a:t>the </a:t>
            </a:r>
            <a:r>
              <a:rPr lang="en-GB" altLang="en-US" sz="1983" dirty="0">
                <a:latin typeface="+mn-lt"/>
              </a:rPr>
              <a:t>lines used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is appropriate.</a:t>
            </a:r>
            <a:endParaRPr lang="en-GB" altLang="en-US" sz="1763" dirty="0">
              <a:latin typeface="+mn-lt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152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675" y="1710858"/>
            <a:ext cx="2786632" cy="279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4787" y="1705784"/>
            <a:ext cx="2797175" cy="2800350"/>
          </a:xfrm>
          <a:custGeom>
            <a:avLst/>
            <a:gdLst/>
            <a:ahLst/>
            <a:cxnLst/>
            <a:rect l="l" t="t" r="r" b="b"/>
            <a:pathLst>
              <a:path w="2797175" h="2800350">
                <a:moveTo>
                  <a:pt x="0" y="0"/>
                </a:moveTo>
                <a:lnTo>
                  <a:pt x="2796628" y="0"/>
                </a:lnTo>
                <a:lnTo>
                  <a:pt x="2796628" y="2799913"/>
                </a:lnTo>
                <a:lnTo>
                  <a:pt x="0" y="2799913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1785" y="5223108"/>
            <a:ext cx="359029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6225">
              <a:lnSpc>
                <a:spcPct val="100299"/>
              </a:lnSpc>
              <a:tabLst>
                <a:tab pos="288290" algn="l"/>
              </a:tabLst>
            </a:pPr>
            <a:r>
              <a:rPr sz="1850" dirty="0">
                <a:latin typeface="Arial"/>
                <a:cs typeface="Arial"/>
              </a:rPr>
              <a:t>•	</a:t>
            </a:r>
            <a:r>
              <a:rPr sz="1850" spc="5" dirty="0">
                <a:latin typeface="Arial"/>
                <a:cs typeface="Arial"/>
              </a:rPr>
              <a:t>Fe </a:t>
            </a:r>
            <a:r>
              <a:rPr sz="1850" dirty="0">
                <a:latin typeface="Arial"/>
                <a:cs typeface="Arial"/>
              </a:rPr>
              <a:t>I 630.1 and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630.2</a:t>
            </a:r>
            <a:r>
              <a:rPr sz="1850" spc="-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nm </a:t>
            </a:r>
            <a:r>
              <a:rPr sz="1850" dirty="0">
                <a:latin typeface="Arial"/>
                <a:cs typeface="Arial"/>
              </a:rPr>
              <a:t> profiles degraded </a:t>
            </a:r>
            <a:r>
              <a:rPr sz="1850" spc="5" dirty="0">
                <a:latin typeface="Arial"/>
                <a:cs typeface="Arial"/>
              </a:rPr>
              <a:t>to </a:t>
            </a:r>
            <a:r>
              <a:rPr sz="1850" dirty="0">
                <a:latin typeface="Arial"/>
                <a:cs typeface="Arial"/>
              </a:rPr>
              <a:t>Hinode/SP  </a:t>
            </a:r>
            <a:r>
              <a:rPr sz="1850" spc="5" dirty="0">
                <a:latin typeface="Arial"/>
                <a:cs typeface="Arial"/>
              </a:rPr>
              <a:t>resolution </a:t>
            </a:r>
            <a:r>
              <a:rPr sz="1850" dirty="0">
                <a:latin typeface="Arial"/>
                <a:cs typeface="Arial"/>
              </a:rPr>
              <a:t>and pixel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size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4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2827" y="4956383"/>
            <a:ext cx="4787882" cy="1819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0560" y="1411782"/>
            <a:ext cx="4613715" cy="3582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6662" y="3762451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6836" y="3983118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3267" y="5324104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9974" y="1727145"/>
            <a:ext cx="1341120" cy="2129790"/>
          </a:xfrm>
          <a:custGeom>
            <a:avLst/>
            <a:gdLst/>
            <a:ahLst/>
            <a:cxnLst/>
            <a:rect l="l" t="t" r="r" b="b"/>
            <a:pathLst>
              <a:path w="1341120" h="2129790">
                <a:moveTo>
                  <a:pt x="0" y="2129511"/>
                </a:moveTo>
                <a:lnTo>
                  <a:pt x="1340803" y="0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9974" y="3935527"/>
            <a:ext cx="1341120" cy="789305"/>
          </a:xfrm>
          <a:custGeom>
            <a:avLst/>
            <a:gdLst/>
            <a:ahLst/>
            <a:cxnLst/>
            <a:rect l="l" t="t" r="r" b="b"/>
            <a:pathLst>
              <a:path w="1341120" h="789304">
                <a:moveTo>
                  <a:pt x="0" y="0"/>
                </a:moveTo>
                <a:lnTo>
                  <a:pt x="1340803" y="788708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1785" y="5223954"/>
            <a:ext cx="3365500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Profiles reasonably </a:t>
            </a:r>
            <a:r>
              <a:rPr sz="1850" dirty="0">
                <a:latin typeface="Arial"/>
                <a:cs typeface="Arial"/>
              </a:rPr>
              <a:t>well</a:t>
            </a:r>
            <a:r>
              <a:rPr sz="1850" spc="-6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fitted</a:t>
            </a:r>
            <a:endParaRPr sz="1850">
              <a:latin typeface="Arial"/>
              <a:cs typeface="Arial"/>
            </a:endParaRPr>
          </a:p>
          <a:p>
            <a:pPr marL="288290" marR="136525" indent="-275590">
              <a:lnSpc>
                <a:spcPct val="99500"/>
              </a:lnSpc>
              <a:spcBef>
                <a:spcPts val="515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ME results </a:t>
            </a:r>
            <a:r>
              <a:rPr sz="1850" dirty="0">
                <a:latin typeface="Arial"/>
                <a:cs typeface="Arial"/>
              </a:rPr>
              <a:t>are </a:t>
            </a:r>
            <a:r>
              <a:rPr sz="1850" spc="5" dirty="0">
                <a:latin typeface="Arial"/>
                <a:cs typeface="Arial"/>
              </a:rPr>
              <a:t>some kind</a:t>
            </a:r>
            <a:r>
              <a:rPr sz="1850" spc="-8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of  </a:t>
            </a:r>
            <a:r>
              <a:rPr sz="1850" spc="5" dirty="0">
                <a:latin typeface="Arial"/>
                <a:cs typeface="Arial"/>
              </a:rPr>
              <a:t>“average” </a:t>
            </a:r>
            <a:r>
              <a:rPr sz="1850" dirty="0">
                <a:latin typeface="Arial"/>
                <a:cs typeface="Arial"/>
              </a:rPr>
              <a:t>of physical  parameters along </a:t>
            </a:r>
            <a:r>
              <a:rPr sz="1850" spc="5" dirty="0">
                <a:latin typeface="Arial"/>
                <a:cs typeface="Arial"/>
              </a:rPr>
              <a:t>the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7701" y="1658277"/>
            <a:ext cx="4732017" cy="2022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06" y="5216624"/>
            <a:ext cx="3418204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26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Atmospheric </a:t>
            </a:r>
            <a:r>
              <a:rPr sz="1850" dirty="0">
                <a:latin typeface="Arial"/>
                <a:cs typeface="Arial"/>
              </a:rPr>
              <a:t>parameters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from  MHD simulation </a:t>
            </a:r>
            <a:r>
              <a:rPr sz="1850" dirty="0">
                <a:latin typeface="Arial"/>
                <a:cs typeface="Arial"/>
              </a:rPr>
              <a:t>at log </a:t>
            </a:r>
            <a:r>
              <a:rPr sz="1850" spc="5" dirty="0">
                <a:latin typeface="Symbol"/>
                <a:cs typeface="Symbol"/>
              </a:rPr>
              <a:t>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"/>
                <a:cs typeface="Arial"/>
              </a:rPr>
              <a:t>=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-2</a:t>
            </a:r>
            <a:endParaRPr sz="18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400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Maps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of inferred </a:t>
            </a: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B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and</a:t>
            </a:r>
            <a:r>
              <a:rPr sz="1850" spc="-6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A2141B"/>
                </a:solidFill>
                <a:latin typeface="Symbol"/>
                <a:cs typeface="Symbol"/>
              </a:rPr>
              <a:t></a:t>
            </a:r>
            <a:endParaRPr sz="1850">
              <a:latin typeface="Symbol"/>
              <a:cs typeface="Symbol"/>
            </a:endParaRPr>
          </a:p>
          <a:p>
            <a:pPr marL="288290">
              <a:lnSpc>
                <a:spcPct val="100000"/>
              </a:lnSpc>
              <a:spcBef>
                <a:spcPts val="20"/>
              </a:spcBef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similar to real</a:t>
            </a:r>
            <a:r>
              <a:rPr sz="1850" spc="-10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ones!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6615" y="6475259"/>
            <a:ext cx="3872229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Orozco Suárez 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al. 2007,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ApJ,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662,</a:t>
            </a:r>
            <a:r>
              <a:rPr sz="1650" spc="-8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L31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(Vögler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et al.</a:t>
            </a:r>
            <a:r>
              <a:rPr sz="1450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8410" y="1392077"/>
            <a:ext cx="200913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Magnetic field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5298" y="1392077"/>
            <a:ext cx="138430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54701" y="3967114"/>
            <a:ext cx="4748441" cy="233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96039" y="3758434"/>
            <a:ext cx="2052955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3542" y="3758434"/>
            <a:ext cx="188848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4421187"/>
          </a:xfrm>
          <a:prstGeom prst="rect">
            <a:avLst/>
          </a:prstGeom>
          <a:blipFill>
            <a:blip r:embed="rId2" cstate="print"/>
            <a:srcRect/>
            <a:stretch>
              <a:fillRect b="-2292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16"/>
          <p:cNvSpPr txBox="1"/>
          <p:nvPr/>
        </p:nvSpPr>
        <p:spPr>
          <a:xfrm>
            <a:off x="1257367" y="5223991"/>
            <a:ext cx="5325110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>
              <a:lnSpc>
                <a:spcPct val="100000"/>
              </a:lnSpc>
            </a:pPr>
            <a:r>
              <a:rPr sz="1250" spc="-25" dirty="0">
                <a:solidFill>
                  <a:srgbClr val="FFFFFF"/>
                </a:solidFill>
                <a:latin typeface="Arial"/>
                <a:cs typeface="Arial"/>
              </a:rPr>
              <a:t>TESOS+VIP, </a:t>
            </a:r>
            <a:r>
              <a:rPr sz="1250" spc="-5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12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2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 dirty="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KIS/IAA </a:t>
            </a:r>
            <a:r>
              <a:rPr sz="1650" spc="-10" dirty="0">
                <a:latin typeface="Arial"/>
                <a:cs typeface="Arial"/>
              </a:rPr>
              <a:t>Visible </a:t>
            </a:r>
            <a:r>
              <a:rPr sz="1650" dirty="0">
                <a:latin typeface="Arial"/>
                <a:cs typeface="Arial"/>
              </a:rPr>
              <a:t>Imaging Polarimeter + TESOS +</a:t>
            </a:r>
            <a:r>
              <a:rPr sz="1650" spc="-7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KAOS</a:t>
            </a:r>
          </a:p>
          <a:p>
            <a:pPr marL="200025" indent="-187325">
              <a:lnSpc>
                <a:spcPct val="100000"/>
              </a:lnSpc>
              <a:spcBef>
                <a:spcPts val="380"/>
              </a:spcBef>
              <a:buChar char="•"/>
              <a:tabLst>
                <a:tab pos="200660" algn="l"/>
              </a:tabLst>
            </a:pPr>
            <a:r>
              <a:rPr sz="1650" spc="-45" dirty="0">
                <a:latin typeface="Arial"/>
                <a:cs typeface="Arial"/>
              </a:rPr>
              <a:t>VTT, </a:t>
            </a:r>
            <a:r>
              <a:rPr sz="1650" dirty="0">
                <a:latin typeface="Arial"/>
                <a:cs typeface="Arial"/>
              </a:rPr>
              <a:t>Observatorio </a:t>
            </a:r>
            <a:r>
              <a:rPr sz="1650" spc="-5" dirty="0">
                <a:latin typeface="Arial"/>
                <a:cs typeface="Arial"/>
              </a:rPr>
              <a:t>del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40" dirty="0">
                <a:latin typeface="Arial"/>
                <a:cs typeface="Arial"/>
              </a:rPr>
              <a:t>Teide</a:t>
            </a:r>
            <a:endParaRPr sz="1650" dirty="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95"/>
              </a:spcBef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Spatial resolution:</a:t>
            </a:r>
            <a:r>
              <a:rPr sz="1650" spc="-50" dirty="0">
                <a:latin typeface="Arial"/>
                <a:cs typeface="Arial"/>
              </a:rPr>
              <a:t> </a:t>
            </a:r>
            <a:r>
              <a:rPr sz="1650" b="1" dirty="0">
                <a:latin typeface="Symbol"/>
                <a:cs typeface="Symbol"/>
              </a:rPr>
              <a:t></a:t>
            </a:r>
            <a:r>
              <a:rPr sz="1650" dirty="0">
                <a:latin typeface="Arial"/>
                <a:cs typeface="Arial"/>
              </a:rPr>
              <a:t>0.4</a:t>
            </a:r>
            <a:r>
              <a:rPr sz="1650" dirty="0" smtClean="0">
                <a:latin typeface="Arial"/>
                <a:cs typeface="Arial"/>
              </a:rPr>
              <a:t>"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1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108965"/>
            <a:ext cx="6478952" cy="4421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5873750"/>
            <a:ext cx="4200525" cy="9525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95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259" y="5462261"/>
            <a:ext cx="3787775" cy="92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</a:pP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area asymmetry gives  information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on 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height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variation 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of atmospheric</a:t>
            </a:r>
            <a:r>
              <a:rPr sz="195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parameters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9828" y="1600200"/>
            <a:ext cx="3075708" cy="760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634" y="1541599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18" y="0"/>
                </a:moveTo>
                <a:lnTo>
                  <a:pt x="124320" y="0"/>
                </a:lnTo>
                <a:lnTo>
                  <a:pt x="75930" y="9770"/>
                </a:lnTo>
                <a:lnTo>
                  <a:pt x="36414" y="36417"/>
                </a:lnTo>
                <a:lnTo>
                  <a:pt x="9770" y="75941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4" y="709639"/>
                </a:lnTo>
                <a:lnTo>
                  <a:pt x="75930" y="736289"/>
                </a:lnTo>
                <a:lnTo>
                  <a:pt x="124320" y="746061"/>
                </a:lnTo>
                <a:lnTo>
                  <a:pt x="2930118" y="746061"/>
                </a:lnTo>
                <a:lnTo>
                  <a:pt x="2978515" y="736289"/>
                </a:lnTo>
                <a:lnTo>
                  <a:pt x="3018035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1"/>
                </a:lnTo>
                <a:lnTo>
                  <a:pt x="3018035" y="36417"/>
                </a:lnTo>
                <a:lnTo>
                  <a:pt x="2978515" y="9770"/>
                </a:lnTo>
                <a:lnTo>
                  <a:pt x="2930118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4686" y="1541470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6" y="0"/>
                </a:lnTo>
                <a:lnTo>
                  <a:pt x="2978663" y="9770"/>
                </a:lnTo>
                <a:lnTo>
                  <a:pt x="3018183" y="36416"/>
                </a:lnTo>
                <a:lnTo>
                  <a:pt x="3044829" y="75937"/>
                </a:lnTo>
                <a:lnTo>
                  <a:pt x="3054600" y="124333"/>
                </a:lnTo>
                <a:lnTo>
                  <a:pt x="3054600" y="621653"/>
                </a:lnTo>
                <a:lnTo>
                  <a:pt x="3044829" y="670049"/>
                </a:lnTo>
                <a:lnTo>
                  <a:pt x="3018183" y="709570"/>
                </a:lnTo>
                <a:lnTo>
                  <a:pt x="2978663" y="736215"/>
                </a:lnTo>
                <a:lnTo>
                  <a:pt x="2930266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2406" y="1600199"/>
            <a:ext cx="3516283" cy="76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3848" y="1543241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31" y="746061"/>
                </a:lnTo>
                <a:lnTo>
                  <a:pt x="3425428" y="736289"/>
                </a:lnTo>
                <a:lnTo>
                  <a:pt x="3464948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48" y="36422"/>
                </a:lnTo>
                <a:lnTo>
                  <a:pt x="3425428" y="9772"/>
                </a:lnTo>
                <a:lnTo>
                  <a:pt x="3377031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093" y="1543113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1" y="0"/>
                </a:lnTo>
                <a:lnTo>
                  <a:pt x="3425597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7" y="736215"/>
                </a:lnTo>
                <a:lnTo>
                  <a:pt x="3377201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3985" y="2643446"/>
            <a:ext cx="3071552" cy="76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6276" y="2585096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2930131" y="746061"/>
                </a:lnTo>
                <a:lnTo>
                  <a:pt x="2978520" y="736289"/>
                </a:lnTo>
                <a:lnTo>
                  <a:pt x="3018037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6"/>
                </a:lnTo>
                <a:lnTo>
                  <a:pt x="3018037" y="36422"/>
                </a:lnTo>
                <a:lnTo>
                  <a:pt x="2978520" y="9772"/>
                </a:lnTo>
                <a:lnTo>
                  <a:pt x="2930131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6329" y="2584865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8" y="0"/>
                </a:lnTo>
                <a:lnTo>
                  <a:pt x="2978664" y="9770"/>
                </a:lnTo>
                <a:lnTo>
                  <a:pt x="3018184" y="36416"/>
                </a:lnTo>
                <a:lnTo>
                  <a:pt x="3044830" y="75937"/>
                </a:lnTo>
                <a:lnTo>
                  <a:pt x="3054601" y="124333"/>
                </a:lnTo>
                <a:lnTo>
                  <a:pt x="3054601" y="621653"/>
                </a:lnTo>
                <a:lnTo>
                  <a:pt x="3044830" y="670049"/>
                </a:lnTo>
                <a:lnTo>
                  <a:pt x="3018184" y="709570"/>
                </a:lnTo>
                <a:lnTo>
                  <a:pt x="2978664" y="736215"/>
                </a:lnTo>
                <a:lnTo>
                  <a:pt x="2930268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24407" y="1541265"/>
            <a:ext cx="279971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300"/>
              </a:lnSpc>
            </a:pPr>
            <a:r>
              <a:rPr sz="1850" spc="5" dirty="0">
                <a:latin typeface="Arial"/>
                <a:cs typeface="Arial"/>
              </a:rPr>
              <a:t>Amplitude </a:t>
            </a:r>
            <a:r>
              <a:rPr sz="1850" dirty="0">
                <a:latin typeface="Arial"/>
                <a:cs typeface="Arial"/>
              </a:rPr>
              <a:t>asymmetry/  </a:t>
            </a:r>
            <a:r>
              <a:rPr sz="1850" spc="5" dirty="0">
                <a:latin typeface="Arial"/>
                <a:cs typeface="Arial"/>
              </a:rPr>
              <a:t>Multi-lobed Stokes</a:t>
            </a:r>
            <a:r>
              <a:rPr sz="1850" spc="-8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50" spc="5" dirty="0">
                <a:latin typeface="Arial"/>
                <a:cs typeface="Arial"/>
              </a:rPr>
              <a:t>Area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asymmetry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2406" y="2643446"/>
            <a:ext cx="3520440" cy="764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5490" y="2586739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44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44" y="746061"/>
                </a:lnTo>
                <a:lnTo>
                  <a:pt x="3425433" y="736289"/>
                </a:lnTo>
                <a:lnTo>
                  <a:pt x="3464950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50" y="36422"/>
                </a:lnTo>
                <a:lnTo>
                  <a:pt x="3425433" y="9772"/>
                </a:lnTo>
                <a:lnTo>
                  <a:pt x="3377044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5736" y="2586509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2" y="0"/>
                </a:lnTo>
                <a:lnTo>
                  <a:pt x="3425598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8" y="736215"/>
                </a:lnTo>
                <a:lnTo>
                  <a:pt x="3377202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7241" y="3748557"/>
            <a:ext cx="3875989" cy="3132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2636" y="3977580"/>
            <a:ext cx="233426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RF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Stokes V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69775" y="6193360"/>
            <a:ext cx="234759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Cabrera Solana et al.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(2005)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6071" y="1629294"/>
            <a:ext cx="3464560" cy="201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5250" algn="ctr">
              <a:lnSpc>
                <a:spcPct val="102600"/>
              </a:lnSpc>
            </a:pPr>
            <a:r>
              <a:rPr sz="1850" dirty="0">
                <a:latin typeface="Arial"/>
                <a:cs typeface="Arial"/>
              </a:rPr>
              <a:t>Different </a:t>
            </a:r>
            <a:r>
              <a:rPr sz="1850" spc="5" dirty="0">
                <a:latin typeface="Arial"/>
                <a:cs typeface="Arial"/>
              </a:rPr>
              <a:t>magnetic</a:t>
            </a:r>
            <a:r>
              <a:rPr sz="1850" spc="-6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atmospheres  </a:t>
            </a:r>
            <a:r>
              <a:rPr sz="1850" spc="5" dirty="0">
                <a:latin typeface="Arial"/>
                <a:cs typeface="Arial"/>
              </a:rPr>
              <a:t>coexisting </a:t>
            </a:r>
            <a:r>
              <a:rPr sz="1850" dirty="0">
                <a:latin typeface="Arial"/>
                <a:cs typeface="Arial"/>
              </a:rPr>
              <a:t>in </a:t>
            </a:r>
            <a:r>
              <a:rPr sz="1850" spc="5" dirty="0">
                <a:latin typeface="Arial"/>
                <a:cs typeface="Arial"/>
              </a:rPr>
              <a:t>resolution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element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130175" algn="ctr">
              <a:lnSpc>
                <a:spcPct val="100000"/>
              </a:lnSpc>
              <a:spcBef>
                <a:spcPts val="1305"/>
              </a:spcBef>
            </a:pPr>
            <a:r>
              <a:rPr sz="1850" spc="5" dirty="0">
                <a:latin typeface="Arial"/>
                <a:cs typeface="Arial"/>
              </a:rPr>
              <a:t>Gradients/discontinuities </a:t>
            </a:r>
            <a:r>
              <a:rPr sz="1850" dirty="0">
                <a:latin typeface="Arial"/>
                <a:cs typeface="Arial"/>
              </a:rPr>
              <a:t>of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  <a:p>
            <a:pPr marR="64769" algn="ctr">
              <a:lnSpc>
                <a:spcPct val="100000"/>
              </a:lnSpc>
              <a:spcBef>
                <a:spcPts val="55"/>
              </a:spcBef>
            </a:pPr>
            <a:r>
              <a:rPr sz="1850" b="1" spc="5" dirty="0">
                <a:latin typeface="Arial"/>
                <a:cs typeface="Arial"/>
              </a:rPr>
              <a:t>and </a:t>
            </a:r>
            <a:r>
              <a:rPr sz="1850" spc="-5" dirty="0">
                <a:latin typeface="Arial"/>
                <a:cs typeface="Arial"/>
              </a:rPr>
              <a:t>v</a:t>
            </a:r>
            <a:r>
              <a:rPr sz="1875" spc="-7" baseline="-20000" dirty="0">
                <a:latin typeface="Arial"/>
                <a:cs typeface="Arial"/>
              </a:rPr>
              <a:t>LOS </a:t>
            </a:r>
            <a:r>
              <a:rPr sz="1850" dirty="0">
                <a:latin typeface="Arial"/>
                <a:cs typeface="Arial"/>
              </a:rPr>
              <a:t>along</a:t>
            </a:r>
            <a:r>
              <a:rPr sz="1850" spc="-7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  <a:p>
            <a:pPr marL="1855470">
              <a:lnSpc>
                <a:spcPct val="100000"/>
              </a:lnSpc>
              <a:spcBef>
                <a:spcPts val="144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Auer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&amp; Heasley</a:t>
            </a:r>
            <a:r>
              <a:rPr sz="1250" spc="-7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(1978)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7068820" cy="172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Inversion codes capable </a:t>
            </a:r>
            <a:r>
              <a:rPr sz="2250" spc="5" dirty="0">
                <a:latin typeface="Arial"/>
                <a:cs typeface="Arial"/>
              </a:rPr>
              <a:t>of dealing with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asymmetries</a:t>
            </a:r>
            <a:endParaRPr sz="22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Are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based on numerical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solution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RTE</a:t>
            </a:r>
            <a:endParaRPr sz="18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Provide reliable thermal</a:t>
            </a:r>
            <a:r>
              <a:rPr sz="1850" spc="-9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information</a:t>
            </a:r>
            <a:endParaRPr sz="18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lang="es-ES" sz="1850" dirty="0" smtClean="0">
                <a:solidFill>
                  <a:srgbClr val="996633"/>
                </a:solidFill>
                <a:latin typeface="Arial"/>
                <a:cs typeface="Arial"/>
              </a:rPr>
              <a:t>(Can) </a:t>
            </a:r>
            <a:r>
              <a:rPr lang="es-ES" sz="1850" dirty="0">
                <a:solidFill>
                  <a:srgbClr val="996633"/>
                </a:solidFill>
                <a:latin typeface="Arial"/>
                <a:cs typeface="Arial"/>
              </a:rPr>
              <a:t>u</a:t>
            </a:r>
            <a:r>
              <a:rPr sz="1850" dirty="0" smtClean="0">
                <a:solidFill>
                  <a:srgbClr val="996633"/>
                </a:solidFill>
                <a:latin typeface="Arial"/>
                <a:cs typeface="Arial"/>
              </a:rPr>
              <a:t>se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less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free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parameters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than ME</a:t>
            </a:r>
            <a:r>
              <a:rPr sz="1850" i="1" spc="-3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codes</a:t>
            </a:r>
            <a:endParaRPr sz="1850" dirty="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Infer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 physical parameters with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depth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5434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36194" y="1238493"/>
            <a:ext cx="8325110" cy="5459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9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/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0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r>
              <a:rPr lang="es-ES" sz="2000" dirty="0" smtClean="0"/>
              <a:t>(</a:t>
            </a:r>
            <a:r>
              <a:rPr lang="es-ES" sz="2000" dirty="0" err="1" smtClean="0"/>
              <a:t>number</a:t>
            </a:r>
            <a:r>
              <a:rPr lang="es-ES" sz="2000" dirty="0" smtClean="0"/>
              <a:t> of mean free </a:t>
            </a:r>
            <a:r>
              <a:rPr lang="es-ES" sz="2000" dirty="0" err="1" smtClean="0"/>
              <a:t>paths</a:t>
            </a:r>
            <a:r>
              <a:rPr lang="es-ES" sz="2000" dirty="0" smtClean="0"/>
              <a:t> at </a:t>
            </a:r>
            <a:r>
              <a:rPr lang="es-ES" sz="2000" dirty="0" smtClean="0">
                <a:latin typeface="Symbol" panose="05050102010706020507" pitchFamily="18" charset="2"/>
              </a:rPr>
              <a:t>n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number</a:t>
            </a:r>
            <a:r>
              <a:rPr lang="es-ES" sz="2000" dirty="0"/>
              <a:t> of mean free </a:t>
            </a:r>
            <a:r>
              <a:rPr lang="es-ES" sz="2000" dirty="0" err="1" smtClean="0"/>
              <a:t>paths</a:t>
            </a:r>
            <a:r>
              <a:rPr lang="es-ES" sz="2000" dirty="0" smtClean="0"/>
              <a:t> </a:t>
            </a:r>
            <a:r>
              <a:rPr lang="es-ES" sz="2000" dirty="0"/>
              <a:t>at </a:t>
            </a:r>
            <a:r>
              <a:rPr lang="es-ES" sz="2000" dirty="0" smtClean="0"/>
              <a:t>continuum)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pSp>
        <p:nvGrpSpPr>
          <p:cNvPr id="6" name="Grupo 5"/>
          <p:cNvGrpSpPr/>
          <p:nvPr/>
        </p:nvGrpSpPr>
        <p:grpSpPr>
          <a:xfrm>
            <a:off x="615142" y="1415098"/>
            <a:ext cx="3969558" cy="915352"/>
            <a:chOff x="615142" y="1415098"/>
            <a:chExt cx="3969558" cy="915352"/>
          </a:xfrm>
        </p:grpSpPr>
        <p:sp>
          <p:nvSpPr>
            <p:cNvPr id="8" name="CuadroTexto 7"/>
            <p:cNvSpPr txBox="1"/>
            <p:nvPr/>
          </p:nvSpPr>
          <p:spPr>
            <a:xfrm>
              <a:off x="615142" y="1549340"/>
              <a:ext cx="99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RTE:</a:t>
              </a:r>
              <a:endParaRPr lang="en-US" sz="2000" dirty="0"/>
            </a:p>
          </p:txBody>
        </p:sp>
        <p:graphicFrame>
          <p:nvGraphicFramePr>
            <p:cNvPr id="16" name="Objeto 15"/>
            <p:cNvGraphicFramePr>
              <a:graphicFrameLocks noChangeAspect="1"/>
            </p:cNvGraphicFramePr>
            <p:nvPr>
              <p:extLst/>
            </p:nvPr>
          </p:nvGraphicFramePr>
          <p:xfrm>
            <a:off x="2222501" y="1415098"/>
            <a:ext cx="2362199" cy="915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51" name="Ecuación" r:id="rId8" imgW="1015920" imgH="393480" progId="Equation.3">
                    <p:embed/>
                  </p:oleObj>
                </mc:Choice>
                <mc:Fallback>
                  <p:oleObj name="Ecuación" r:id="rId8" imgW="1015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222501" y="1415098"/>
                          <a:ext cx="2362199" cy="915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2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3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714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035050"/>
            <a:ext cx="4200525" cy="952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92325"/>
            <a:ext cx="8001000" cy="549592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22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9917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2381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770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160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549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39196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93093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953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2077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460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7143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968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2229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477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729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838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92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7467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98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253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07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618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14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68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227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313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83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537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922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46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300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53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807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061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5703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822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076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331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585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837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92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346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600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107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61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615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8702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124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376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6310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8853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139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6462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900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1548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09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661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9156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1700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424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678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1851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4395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93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948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200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54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708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963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215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9917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2381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7770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3160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8549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39196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93093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953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2077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460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7143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968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2229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477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729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9838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492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67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998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253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507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618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014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268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5227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0313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283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537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7922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046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300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553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807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061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5703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822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076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331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585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837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092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346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3600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107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361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615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702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124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376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6310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8853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139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6462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900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1548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409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61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9156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1700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424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8678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1851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395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693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9948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200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454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708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963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215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9917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9917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9917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9917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9917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69917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9917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3080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9917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9917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9917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9917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9917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9917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9917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9917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9917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9917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9917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9917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9917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9917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9917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9917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9917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9917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9917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9917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3801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</a:p>
        </p:txBody>
      </p:sp>
      <p:sp>
        <p:nvSpPr>
          <p:cNvPr id="187" name="object 187"/>
          <p:cNvSpPr/>
          <p:nvPr/>
        </p:nvSpPr>
        <p:spPr>
          <a:xfrm>
            <a:off x="7146990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11469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1469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11469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11469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11469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11469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9226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9226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9226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9226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9226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9226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9226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9226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9226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9226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9226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9226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9226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9226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9226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9226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9226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9226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9226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9226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8766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1" y="99894"/>
                </a:lnTo>
                <a:lnTo>
                  <a:pt x="1028096" y="139447"/>
                </a:lnTo>
                <a:lnTo>
                  <a:pt x="979860" y="183635"/>
                </a:lnTo>
                <a:lnTo>
                  <a:pt x="939289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1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21090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upo 1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216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218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221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234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235" name="object 235"/>
          <p:cNvSpPr/>
          <p:nvPr/>
        </p:nvSpPr>
        <p:spPr>
          <a:xfrm>
            <a:off x="5344580" y="4853806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 txBox="1"/>
          <p:nvPr/>
        </p:nvSpPr>
        <p:spPr>
          <a:xfrm>
            <a:off x="5074337" y="4792175"/>
            <a:ext cx="2425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00" spc="5" dirty="0">
                <a:latin typeface="Arial"/>
                <a:cs typeface="Arial"/>
              </a:rPr>
              <a:t>0.9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5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5344580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44580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44580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344580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344580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344580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344580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4831851" y="5339968"/>
            <a:ext cx="205104" cy="2952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I/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14547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09474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09474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09474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09474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127468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127468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127468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127468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127468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127468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127468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127468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344580" y="499808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930760" y="6122315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7762127" y="6164283"/>
            <a:ext cx="78803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10" dirty="0">
                <a:latin typeface="Arial"/>
                <a:cs typeface="Arial"/>
              </a:rPr>
              <a:t>-400	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 txBox="1"/>
          <p:nvPr/>
        </p:nvSpPr>
        <p:spPr>
          <a:xfrm>
            <a:off x="8775277" y="6164283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 txBox="1"/>
          <p:nvPr/>
        </p:nvSpPr>
        <p:spPr>
          <a:xfrm>
            <a:off x="835517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7930760" y="4854012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521964" y="5704552"/>
            <a:ext cx="381000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-0.05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10" dirty="0">
                <a:latin typeface="Arial"/>
                <a:cs typeface="Arial"/>
              </a:rPr>
              <a:t>-0.10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7930760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7573862" y="5387629"/>
            <a:ext cx="32893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7930760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 txBox="1"/>
          <p:nvPr/>
        </p:nvSpPr>
        <p:spPr>
          <a:xfrm>
            <a:off x="7573862" y="4792453"/>
            <a:ext cx="32893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5" dirty="0"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2" name="object 402"/>
          <p:cNvSpPr/>
          <p:nvPr/>
        </p:nvSpPr>
        <p:spPr>
          <a:xfrm>
            <a:off x="7930760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930760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930760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930760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930760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930760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930760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30760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930760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930760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930760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930760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930760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930760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30760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 txBox="1"/>
          <p:nvPr/>
        </p:nvSpPr>
        <p:spPr>
          <a:xfrm>
            <a:off x="7279563" y="5310228"/>
            <a:ext cx="205104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V/I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419" name="object 419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695653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695653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695653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713648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713648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713648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713648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713648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713648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713648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713648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713648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713648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713648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713648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713648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713648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713648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43" name="object 443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 txBox="1"/>
          <p:nvPr/>
        </p:nvSpPr>
        <p:spPr>
          <a:xfrm>
            <a:off x="8112224" y="3030896"/>
            <a:ext cx="152209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Flux tube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5288855" y="4203325"/>
            <a:ext cx="4001135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78989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2955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44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4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8274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8274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8274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8274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2158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09826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09826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09826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7582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7582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7582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7582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0" name="object 430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2" name="object 432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9" name="object 449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3" name="object 473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5" name="object 575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9" name="object 579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2" name="object 592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4" name="object 614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7" name="object 617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 dirty="0">
              <a:latin typeface="Arial"/>
              <a:cs typeface="Arial"/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7507789" y="3473450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66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62" name="CuadroTexto 661"/>
          <p:cNvSpPr txBox="1"/>
          <p:nvPr/>
        </p:nvSpPr>
        <p:spPr>
          <a:xfrm>
            <a:off x="4864932" y="6158640"/>
            <a:ext cx="5239249" cy="579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66" name="CuadroTexto 665"/>
          <p:cNvSpPr txBox="1"/>
          <p:nvPr/>
        </p:nvSpPr>
        <p:spPr>
          <a:xfrm>
            <a:off x="7495089" y="4760269"/>
            <a:ext cx="432386" cy="1518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upo 1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668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69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670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1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grpSp>
        <p:nvGrpSpPr>
          <p:cNvPr id="163" name="Grupo 162"/>
          <p:cNvGrpSpPr/>
          <p:nvPr/>
        </p:nvGrpSpPr>
        <p:grpSpPr>
          <a:xfrm>
            <a:off x="7785100" y="6227901"/>
            <a:ext cx="2112334" cy="369749"/>
            <a:chOff x="7785100" y="6227901"/>
            <a:chExt cx="2112334" cy="369749"/>
          </a:xfrm>
        </p:grpSpPr>
        <p:sp>
          <p:nvSpPr>
            <p:cNvPr id="673" name="object 216"/>
            <p:cNvSpPr txBox="1"/>
            <p:nvPr/>
          </p:nvSpPr>
          <p:spPr>
            <a:xfrm>
              <a:off x="778510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4" name="object 218"/>
            <p:cNvSpPr txBox="1"/>
            <p:nvPr/>
          </p:nvSpPr>
          <p:spPr>
            <a:xfrm>
              <a:off x="823527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675" name="object 221"/>
            <p:cNvSpPr txBox="1"/>
            <p:nvPr/>
          </p:nvSpPr>
          <p:spPr>
            <a:xfrm>
              <a:off x="8798249" y="6227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676" name="object 234"/>
            <p:cNvSpPr txBox="1"/>
            <p:nvPr/>
          </p:nvSpPr>
          <p:spPr>
            <a:xfrm>
              <a:off x="8378151" y="6396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677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7495089" y="3312176"/>
            <a:ext cx="5480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200" u="heavy" dirty="0">
                <a:latin typeface="Arial"/>
                <a:cs typeface="Arial"/>
              </a:rPr>
              <a:t>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 txBox="1"/>
          <p:nvPr/>
        </p:nvSpPr>
        <p:spPr>
          <a:xfrm>
            <a:off x="5287211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 txBox="1"/>
          <p:nvPr/>
        </p:nvSpPr>
        <p:spPr>
          <a:xfrm>
            <a:off x="5541107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 txBox="1"/>
          <p:nvPr/>
        </p:nvSpPr>
        <p:spPr>
          <a:xfrm>
            <a:off x="5795004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3</a:t>
            </a:r>
            <a:r>
              <a:rPr sz="1200" spc="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6582096" y="4203325"/>
            <a:ext cx="61912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6065" algn="l"/>
                <a:tab pos="520065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4" name="object 43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 txBox="1"/>
          <p:nvPr/>
        </p:nvSpPr>
        <p:spPr>
          <a:xfrm>
            <a:off x="6013368" y="4203325"/>
            <a:ext cx="48768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--22            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270" dirty="0">
                <a:latin typeface="Arial"/>
                <a:cs typeface="Arial"/>
              </a:rPr>
              <a:t>--11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lloogg   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-280" dirty="0">
                <a:latin typeface="Arial"/>
                <a:cs typeface="Arial"/>
              </a:rPr>
              <a:t>ttaauu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368273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 txBox="1"/>
          <p:nvPr/>
        </p:nvSpPr>
        <p:spPr>
          <a:xfrm>
            <a:off x="4862158" y="3311993"/>
            <a:ext cx="179705" cy="4533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spc="-810" dirty="0">
                <a:latin typeface="Arial"/>
                <a:cs typeface="Arial"/>
              </a:rPr>
              <a:t>B</a:t>
            </a:r>
            <a:r>
              <a:rPr sz="1200" dirty="0">
                <a:latin typeface="Arial"/>
                <a:cs typeface="Arial"/>
              </a:rPr>
              <a:t>B </a:t>
            </a:r>
            <a:r>
              <a:rPr sz="1200" spc="-340" dirty="0">
                <a:latin typeface="Arial"/>
                <a:cs typeface="Arial"/>
              </a:rPr>
              <a:t>[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-610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k</a:t>
            </a:r>
            <a:r>
              <a:rPr sz="1200" spc="-944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G</a:t>
            </a:r>
            <a:r>
              <a:rPr sz="1200" spc="-340" dirty="0">
                <a:latin typeface="Arial"/>
                <a:cs typeface="Arial"/>
              </a:rPr>
              <a:t>]</a:t>
            </a:r>
            <a:r>
              <a:rPr sz="1200" dirty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7" name="object 59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622171" y="3115060"/>
            <a:ext cx="1371600" cy="994410"/>
          </a:xfrm>
          <a:custGeom>
            <a:avLst/>
            <a:gdLst/>
            <a:ahLst/>
            <a:cxnLst/>
            <a:rect l="l" t="t" r="r" b="b"/>
            <a:pathLst>
              <a:path w="1371600" h="994410">
                <a:moveTo>
                  <a:pt x="1370993" y="994266"/>
                </a:moveTo>
                <a:lnTo>
                  <a:pt x="1320136" y="986193"/>
                </a:lnTo>
                <a:lnTo>
                  <a:pt x="1269278" y="979131"/>
                </a:lnTo>
                <a:lnTo>
                  <a:pt x="1142330" y="963797"/>
                </a:lnTo>
                <a:lnTo>
                  <a:pt x="1117096" y="960565"/>
                </a:lnTo>
                <a:lnTo>
                  <a:pt x="1066239" y="953908"/>
                </a:lnTo>
                <a:lnTo>
                  <a:pt x="1015381" y="946441"/>
                </a:lnTo>
                <a:lnTo>
                  <a:pt x="964723" y="937563"/>
                </a:lnTo>
                <a:lnTo>
                  <a:pt x="913865" y="927070"/>
                </a:lnTo>
                <a:lnTo>
                  <a:pt x="863207" y="914355"/>
                </a:lnTo>
                <a:lnTo>
                  <a:pt x="812342" y="899220"/>
                </a:lnTo>
                <a:lnTo>
                  <a:pt x="761683" y="881259"/>
                </a:lnTo>
                <a:lnTo>
                  <a:pt x="710826" y="860072"/>
                </a:lnTo>
                <a:lnTo>
                  <a:pt x="659968" y="835248"/>
                </a:lnTo>
                <a:lnTo>
                  <a:pt x="609310" y="806188"/>
                </a:lnTo>
                <a:lnTo>
                  <a:pt x="558445" y="772893"/>
                </a:lnTo>
                <a:lnTo>
                  <a:pt x="507786" y="734749"/>
                </a:lnTo>
                <a:lnTo>
                  <a:pt x="456929" y="691166"/>
                </a:lnTo>
                <a:lnTo>
                  <a:pt x="406270" y="642123"/>
                </a:lnTo>
                <a:lnTo>
                  <a:pt x="355413" y="587036"/>
                </a:lnTo>
                <a:lnTo>
                  <a:pt x="329980" y="557171"/>
                </a:lnTo>
                <a:lnTo>
                  <a:pt x="304548" y="525684"/>
                </a:lnTo>
                <a:lnTo>
                  <a:pt x="279322" y="492388"/>
                </a:lnTo>
                <a:lnTo>
                  <a:pt x="253889" y="457277"/>
                </a:lnTo>
                <a:lnTo>
                  <a:pt x="228464" y="420550"/>
                </a:lnTo>
                <a:lnTo>
                  <a:pt x="203032" y="381801"/>
                </a:lnTo>
                <a:lnTo>
                  <a:pt x="177606" y="341244"/>
                </a:lnTo>
                <a:lnTo>
                  <a:pt x="152373" y="298665"/>
                </a:lnTo>
                <a:lnTo>
                  <a:pt x="126948" y="254263"/>
                </a:lnTo>
                <a:lnTo>
                  <a:pt x="101516" y="207648"/>
                </a:lnTo>
                <a:lnTo>
                  <a:pt x="76083" y="159018"/>
                </a:lnTo>
                <a:lnTo>
                  <a:pt x="50857" y="108166"/>
                </a:lnTo>
                <a:lnTo>
                  <a:pt x="25425" y="55293"/>
                </a:lnTo>
                <a:lnTo>
                  <a:pt x="0" y="0"/>
                </a:lnTo>
              </a:path>
            </a:pathLst>
          </a:custGeom>
          <a:ln w="16146">
            <a:solidFill>
              <a:srgbClr val="F800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8" name="object 628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7" name="object 647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1" name="object 671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717" name="object 717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3" name="object 773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6" name="object 776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7" name="object 777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0" name="object 790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0" name="object 810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2" name="object 812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5" name="object 815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832" name="object 832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858" name="object 858"/>
          <p:cNvSpPr txBox="1"/>
          <p:nvPr/>
        </p:nvSpPr>
        <p:spPr>
          <a:xfrm>
            <a:off x="8291317" y="4629687"/>
            <a:ext cx="998219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861" name="Conector recto 860"/>
          <p:cNvCxnSpPr/>
          <p:nvPr/>
        </p:nvCxnSpPr>
        <p:spPr>
          <a:xfrm>
            <a:off x="7507789" y="3413519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6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31851" y="6140450"/>
            <a:ext cx="5239249" cy="579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5" name="CuadroTexto 864"/>
          <p:cNvSpPr txBox="1"/>
          <p:nvPr/>
        </p:nvSpPr>
        <p:spPr>
          <a:xfrm>
            <a:off x="4984251" y="4235450"/>
            <a:ext cx="5086849" cy="3611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495089" y="4760269"/>
            <a:ext cx="432386" cy="1518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6" name="CuadroTexto 865"/>
          <p:cNvSpPr txBox="1"/>
          <p:nvPr/>
        </p:nvSpPr>
        <p:spPr>
          <a:xfrm>
            <a:off x="4951664" y="4223390"/>
            <a:ext cx="5086849" cy="3611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868" name="Grupo 867"/>
          <p:cNvGrpSpPr/>
          <p:nvPr/>
        </p:nvGrpSpPr>
        <p:grpSpPr>
          <a:xfrm>
            <a:off x="5175948" y="6162901"/>
            <a:ext cx="2112334" cy="369749"/>
            <a:chOff x="5175948" y="6162901"/>
            <a:chExt cx="2112334" cy="369749"/>
          </a:xfrm>
        </p:grpSpPr>
        <p:sp>
          <p:nvSpPr>
            <p:cNvPr id="869" name="object 216"/>
            <p:cNvSpPr txBox="1"/>
            <p:nvPr/>
          </p:nvSpPr>
          <p:spPr>
            <a:xfrm>
              <a:off x="517594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0" name="object 218"/>
            <p:cNvSpPr txBox="1"/>
            <p:nvPr/>
          </p:nvSpPr>
          <p:spPr>
            <a:xfrm>
              <a:off x="5626118" y="6162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871" name="object 221"/>
            <p:cNvSpPr txBox="1"/>
            <p:nvPr/>
          </p:nvSpPr>
          <p:spPr>
            <a:xfrm>
              <a:off x="6189097" y="6162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2" name="object 234"/>
            <p:cNvSpPr txBox="1"/>
            <p:nvPr/>
          </p:nvSpPr>
          <p:spPr>
            <a:xfrm>
              <a:off x="5768999" y="6331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grpSp>
        <p:nvGrpSpPr>
          <p:cNvPr id="873" name="Grupo 872"/>
          <p:cNvGrpSpPr/>
          <p:nvPr/>
        </p:nvGrpSpPr>
        <p:grpSpPr>
          <a:xfrm>
            <a:off x="7785100" y="6227901"/>
            <a:ext cx="2112334" cy="369749"/>
            <a:chOff x="7785100" y="6227901"/>
            <a:chExt cx="2112334" cy="369749"/>
          </a:xfrm>
        </p:grpSpPr>
        <p:sp>
          <p:nvSpPr>
            <p:cNvPr id="874" name="object 216"/>
            <p:cNvSpPr txBox="1"/>
            <p:nvPr/>
          </p:nvSpPr>
          <p:spPr>
            <a:xfrm>
              <a:off x="778510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5" name="object 218"/>
            <p:cNvSpPr txBox="1"/>
            <p:nvPr/>
          </p:nvSpPr>
          <p:spPr>
            <a:xfrm>
              <a:off x="8235270" y="6227901"/>
              <a:ext cx="33782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-200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876" name="object 221"/>
            <p:cNvSpPr txBox="1"/>
            <p:nvPr/>
          </p:nvSpPr>
          <p:spPr>
            <a:xfrm>
              <a:off x="8798249" y="6227901"/>
              <a:ext cx="1099185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75920" algn="l"/>
                  <a:tab pos="826135" algn="l"/>
                </a:tabLst>
              </a:pPr>
              <a:r>
                <a:rPr sz="1200" spc="15" dirty="0">
                  <a:latin typeface="Arial"/>
                  <a:cs typeface="Arial"/>
                </a:rPr>
                <a:t>0	</a:t>
              </a:r>
              <a:r>
                <a:rPr sz="1200" spc="10" dirty="0">
                  <a:latin typeface="Arial"/>
                  <a:cs typeface="Arial"/>
                </a:rPr>
                <a:t>20</a:t>
              </a:r>
              <a:r>
                <a:rPr sz="1200" spc="15" dirty="0">
                  <a:latin typeface="Arial"/>
                  <a:cs typeface="Arial"/>
                </a:rPr>
                <a:t>0</a:t>
              </a:r>
              <a:r>
                <a:rPr sz="1200" dirty="0">
                  <a:latin typeface="Arial"/>
                  <a:cs typeface="Arial"/>
                </a:rPr>
                <a:t>	</a:t>
              </a:r>
              <a:r>
                <a:rPr sz="1200" spc="10" dirty="0">
                  <a:latin typeface="Arial"/>
                  <a:cs typeface="Arial"/>
                </a:rPr>
                <a:t>400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77" name="object 234"/>
            <p:cNvSpPr txBox="1"/>
            <p:nvPr/>
          </p:nvSpPr>
          <p:spPr>
            <a:xfrm>
              <a:off x="8378151" y="6396355"/>
              <a:ext cx="952500" cy="201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Lambda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10" dirty="0">
                  <a:latin typeface="Arial"/>
                  <a:cs typeface="Arial"/>
                </a:rPr>
                <a:t>[mA]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878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879" name="object 21"/>
          <p:cNvSpPr txBox="1"/>
          <p:nvPr/>
        </p:nvSpPr>
        <p:spPr>
          <a:xfrm>
            <a:off x="8486267" y="7078226"/>
            <a:ext cx="1062990" cy="158377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s-ES" sz="1000" spc="10" dirty="0" smtClean="0">
                <a:latin typeface="Arial"/>
                <a:cs typeface="Arial"/>
              </a:rPr>
              <a:t>Luis </a:t>
            </a:r>
            <a:r>
              <a:rPr lang="es-ES" sz="1000" spc="10" dirty="0" err="1" smtClean="0">
                <a:latin typeface="Arial"/>
                <a:cs typeface="Arial"/>
              </a:rPr>
              <a:t>Bellot</a:t>
            </a:r>
            <a:r>
              <a:rPr lang="es-ES" sz="1000" spc="10" dirty="0" smtClean="0">
                <a:latin typeface="Arial"/>
                <a:cs typeface="Arial"/>
              </a:rPr>
              <a:t> Rubio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15775" y="1263650"/>
            <a:ext cx="906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downloaded folders you can find a </a:t>
            </a:r>
            <a:r>
              <a:rPr lang="en-US" u="sng" dirty="0" smtClean="0"/>
              <a:t>manual</a:t>
            </a:r>
            <a:r>
              <a:rPr lang="en-US" dirty="0" smtClean="0"/>
              <a:t>, in which it is described </a:t>
            </a:r>
            <a:r>
              <a:rPr lang="en-US" dirty="0" smtClean="0">
                <a:solidFill>
                  <a:schemeClr val="accent1"/>
                </a:solidFill>
              </a:rPr>
              <a:t>the menu, </a:t>
            </a:r>
            <a:r>
              <a:rPr lang="en-US" dirty="0" smtClean="0"/>
              <a:t>i.e. all the input/output formats and options for running SIR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Running a ME code is like have a dinner in </a:t>
            </a:r>
            <a:r>
              <a:rPr lang="en-US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Botswana</a:t>
            </a:r>
            <a:r>
              <a:rPr lang="en-US" dirty="0" smtClean="0">
                <a:solidFill>
                  <a:schemeClr val="accent1"/>
                </a:solidFill>
              </a:rPr>
              <a:t>: fast, unique &amp; sure 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Running SIR is like have a dinner in </a:t>
            </a:r>
            <a:r>
              <a:rPr lang="en-US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</a:t>
            </a:r>
            <a:r>
              <a:rPr lang="en-US" dirty="0" smtClean="0">
                <a:solidFill>
                  <a:schemeClr val="accent1"/>
                </a:solidFill>
              </a:rPr>
              <a:t>: slow, a lot of freedom, but never know…</a:t>
            </a:r>
          </a:p>
        </p:txBody>
      </p:sp>
    </p:spTree>
    <p:extLst>
      <p:ext uri="{BB962C8B-B14F-4D97-AF65-F5344CB8AC3E}">
        <p14:creationId xmlns:p14="http://schemas.microsoft.com/office/powerpoint/2010/main" val="379884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 [ ].</a:t>
            </a:r>
            <a:r>
              <a:rPr lang="en-US" dirty="0" err="1" smtClean="0"/>
              <a:t>trol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500" y="18757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cycles:</a:t>
            </a:r>
          </a:p>
          <a:p>
            <a:endParaRPr lang="en-US" dirty="0"/>
          </a:p>
          <a:p>
            <a:r>
              <a:rPr lang="en-US" dirty="0" smtClean="0"/>
              <a:t> 0 : Synthesis Mode</a:t>
            </a:r>
          </a:p>
          <a:p>
            <a:r>
              <a:rPr lang="en-US" dirty="0" smtClean="0"/>
              <a:t>-1: Evaluate Response Function at every depth</a:t>
            </a:r>
          </a:p>
          <a:p>
            <a:r>
              <a:rPr lang="en-US" dirty="0" smtClean="0"/>
              <a:t>-2: </a:t>
            </a:r>
            <a:r>
              <a:rPr lang="en-US" dirty="0"/>
              <a:t>Evaluate Response Function </a:t>
            </a:r>
            <a:r>
              <a:rPr lang="en-US" dirty="0" smtClean="0"/>
              <a:t>at the nodes</a:t>
            </a:r>
          </a:p>
          <a:p>
            <a:r>
              <a:rPr lang="en-US" dirty="0" smtClean="0"/>
              <a:t>&gt;0: Number of cycles of the inversion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3136900" y="1492250"/>
            <a:ext cx="27432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099300" y="3092450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Values lower than -1 for any Stokes at any wavelength will not be consider in the </a:t>
            </a:r>
            <a:r>
              <a:rPr lang="en-US" dirty="0" smtClean="0">
                <a:latin typeface="Symbol" panose="05050102010706020507" pitchFamily="18" charset="2"/>
              </a:rPr>
              <a:t>c</a:t>
            </a:r>
            <a:r>
              <a:rPr lang="en-US" baseline="30000" dirty="0" smtClean="0">
                <a:latin typeface="Symbol" panose="05050102010706020507" pitchFamily="18" charset="2"/>
              </a:rPr>
              <a:t>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101850"/>
            <a:ext cx="1752600" cy="152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Stray light file: The file (with the same format as a profile file) containing the stray light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37039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431" y="7082942"/>
            <a:ext cx="10629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85" y="1314678"/>
            <a:ext cx="8244205" cy="5617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1C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8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</a:t>
            </a:r>
            <a:r>
              <a:rPr lang="es-ES" sz="2000" spc="5" dirty="0" smtClean="0">
                <a:solidFill>
                  <a:srgbClr val="996633"/>
                </a:solidFill>
                <a:cs typeface="Arial"/>
              </a:rPr>
              <a:t>-</a:t>
            </a:r>
            <a:r>
              <a:rPr lang="es-ES" sz="2000" spc="5" dirty="0" smtClean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-5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Accounts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for both stray </a:t>
            </a:r>
            <a:r>
              <a:rPr sz="2000" dirty="0">
                <a:solidFill>
                  <a:srgbClr val="996633"/>
                </a:solidFill>
                <a:cs typeface="Arial"/>
              </a:rPr>
              <a:t>light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and/or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3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factor</a:t>
            </a:r>
            <a:endParaRPr lang="es-ES" sz="2000" spc="5" dirty="0" smtClean="0">
              <a:solidFill>
                <a:srgbClr val="996633"/>
              </a:solidFill>
              <a:cs typeface="Arial"/>
            </a:endParaRPr>
          </a:p>
          <a:p>
            <a:pPr marL="472440" lvl="1">
              <a:lnSpc>
                <a:spcPct val="100000"/>
              </a:lnSpc>
              <a:spcBef>
                <a:spcPts val="540"/>
              </a:spcBef>
              <a:tabLst>
                <a:tab pos="749935" algn="l"/>
                <a:tab pos="750570" algn="l"/>
              </a:tabLst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2C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5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5" dirty="0">
                <a:solidFill>
                  <a:srgbClr val="996633"/>
                </a:solidFill>
                <a:cs typeface="Arial"/>
              </a:rPr>
              <a:t>It </a:t>
            </a:r>
            <a:r>
              <a:rPr sz="2000" dirty="0">
                <a:solidFill>
                  <a:srgbClr val="996633"/>
                </a:solidFill>
                <a:cs typeface="Arial"/>
              </a:rPr>
              <a:t>is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NOT </a:t>
            </a:r>
            <a:r>
              <a:rPr sz="2000" dirty="0">
                <a:solidFill>
                  <a:srgbClr val="996633"/>
                </a:solidFill>
                <a:cs typeface="Arial"/>
              </a:rPr>
              <a:t>equivalent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to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a 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1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factor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SIR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has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two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free parameters: </a:t>
            </a:r>
            <a:r>
              <a:rPr lang="es-ES" sz="2000" spc="10" dirty="0">
                <a:solidFill>
                  <a:srgbClr val="996633"/>
                </a:solidFill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</a:t>
            </a:r>
            <a:r>
              <a:rPr sz="2000" spc="-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</a:t>
            </a:r>
            <a:endParaRPr sz="2000" dirty="0">
              <a:cs typeface="Times New Roman"/>
            </a:endParaRPr>
          </a:p>
          <a:p>
            <a:pPr marL="472440">
              <a:lnSpc>
                <a:spcPct val="100000"/>
              </a:lnSpc>
              <a:tabLst>
                <a:tab pos="749935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–	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1-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[f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(1-f)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2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]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Global vs </a:t>
            </a:r>
            <a:r>
              <a:rPr sz="2000" spc="5" dirty="0">
                <a:cs typeface="Arial"/>
              </a:rPr>
              <a:t>local </a:t>
            </a:r>
            <a:r>
              <a:rPr sz="2000" spc="10" dirty="0">
                <a:cs typeface="Arial"/>
              </a:rPr>
              <a:t>stray-light</a:t>
            </a:r>
            <a:r>
              <a:rPr sz="2000" spc="-65" dirty="0">
                <a:cs typeface="Arial"/>
              </a:rPr>
              <a:t> </a:t>
            </a:r>
            <a:r>
              <a:rPr sz="2000" spc="5" dirty="0">
                <a:cs typeface="Arial"/>
              </a:rPr>
              <a:t>profile</a:t>
            </a:r>
            <a:endParaRPr sz="2000" dirty="0">
              <a:cs typeface="Arial"/>
            </a:endParaRPr>
          </a:p>
          <a:p>
            <a:pPr marL="748665" lvl="1" indent="-276225">
              <a:lnSpc>
                <a:spcPct val="100000"/>
              </a:lnSpc>
              <a:spcBef>
                <a:spcPts val="555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dirty="0">
                <a:solidFill>
                  <a:srgbClr val="996633"/>
                </a:solidFill>
                <a:cs typeface="Arial"/>
              </a:rPr>
              <a:t>Classical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treatment: </a:t>
            </a:r>
            <a:r>
              <a:rPr sz="2000" dirty="0">
                <a:solidFill>
                  <a:srgbClr val="996633"/>
                </a:solidFill>
                <a:cs typeface="Arial"/>
              </a:rPr>
              <a:t>global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(average over</a:t>
            </a:r>
            <a:r>
              <a:rPr sz="2000" spc="1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FOV)</a:t>
            </a:r>
            <a:endParaRPr sz="2000" dirty="0"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Orozco Suárez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et </a:t>
            </a:r>
            <a:r>
              <a:rPr sz="2000" dirty="0">
                <a:solidFill>
                  <a:srgbClr val="996633"/>
                </a:solidFill>
                <a:cs typeface="Arial"/>
              </a:rPr>
              <a:t>al.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(2007): </a:t>
            </a:r>
            <a:r>
              <a:rPr sz="2000" dirty="0">
                <a:solidFill>
                  <a:srgbClr val="996633"/>
                </a:solidFill>
                <a:cs typeface="Arial"/>
              </a:rPr>
              <a:t>local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accounts  for telescope</a:t>
            </a:r>
            <a:r>
              <a:rPr sz="2000" spc="-30" dirty="0">
                <a:solidFill>
                  <a:srgbClr val="996633"/>
                </a:solidFill>
                <a:cs typeface="Arial"/>
              </a:rPr>
              <a:t> </a:t>
            </a:r>
            <a:r>
              <a:rPr sz="2000" dirty="0" smtClean="0">
                <a:solidFill>
                  <a:srgbClr val="996633"/>
                </a:solidFill>
                <a:cs typeface="Arial"/>
              </a:rPr>
              <a:t>diffraction</a:t>
            </a:r>
            <a:endParaRPr lang="es-ES" sz="2000" dirty="0" smtClean="0">
              <a:solidFill>
                <a:srgbClr val="996633"/>
              </a:solidFill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endParaRPr lang="es-ES" sz="2000" dirty="0">
              <a:solidFill>
                <a:srgbClr val="996633"/>
              </a:solidFill>
              <a:cs typeface="Arial"/>
            </a:endParaRPr>
          </a:p>
          <a:p>
            <a:pPr marL="358140" marR="442595" indent="-342900">
              <a:lnSpc>
                <a:spcPct val="1018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r>
              <a:rPr lang="es-ES" sz="2000" dirty="0" err="1" smtClean="0">
                <a:cs typeface="Arial"/>
              </a:rPr>
              <a:t>Previous</a:t>
            </a:r>
            <a:r>
              <a:rPr lang="es-ES" sz="2000" dirty="0" smtClean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deconvolution</a:t>
            </a:r>
            <a:r>
              <a:rPr lang="es-ES" sz="2000" dirty="0">
                <a:cs typeface="Arial"/>
              </a:rPr>
              <a:t> of </a:t>
            </a:r>
            <a:r>
              <a:rPr lang="es-ES" sz="2000" dirty="0" err="1">
                <a:cs typeface="Arial"/>
              </a:rPr>
              <a:t>the</a:t>
            </a:r>
            <a:r>
              <a:rPr lang="es-ES" sz="2000" dirty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spatial</a:t>
            </a:r>
            <a:r>
              <a:rPr lang="es-ES" sz="2000" dirty="0">
                <a:cs typeface="Arial"/>
              </a:rPr>
              <a:t> PSF</a:t>
            </a: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Char char="–"/>
              <a:tabLst>
                <a:tab pos="749935" algn="l"/>
                <a:tab pos="750570" algn="l"/>
              </a:tabLst>
            </a:pPr>
            <a:endParaRPr lang="es-ES" sz="2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46570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Stray-light</a:t>
            </a:r>
            <a:r>
              <a:rPr sz="3100" spc="-5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considerations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3822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524230"/>
              </p:ext>
            </p:extLst>
          </p:nvPr>
        </p:nvGraphicFramePr>
        <p:xfrm>
          <a:off x="2222501" y="3833450"/>
          <a:ext cx="2438400" cy="101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" name="Ecuación" r:id="rId4" imgW="1041120" imgH="431640" progId="Equation.3">
                  <p:embed/>
                </p:oleObj>
              </mc:Choice>
              <mc:Fallback>
                <p:oleObj name="Ecuación" r:id="rId4" imgW="1041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1" y="3833450"/>
                        <a:ext cx="2438400" cy="101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" name="Ecuación" r:id="rId6" imgW="1015920" imgH="393480" progId="Equation.3">
                  <p:embed/>
                </p:oleObj>
              </mc:Choice>
              <mc:Fallback>
                <p:oleObj name="Ecuación" r:id="rId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2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254250"/>
            <a:ext cx="1752600" cy="152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PSF file: A two column file containing: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wavelength (in mA respect of the center of the line)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PSF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0698" y="1949450"/>
            <a:ext cx="5012702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4" name="object 4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8500" y="2330450"/>
            <a:ext cx="2459990" cy="2286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642" y="1516663"/>
            <a:ext cx="287845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15" dirty="0" smtClean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avelength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grid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853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943" y="1808996"/>
            <a:ext cx="5498958" cy="410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81162" y="1516627"/>
            <a:ext cx="300990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25" dirty="0">
                <a:solidFill>
                  <a:srgbClr val="CC0000"/>
                </a:solidFill>
                <a:latin typeface="Arial"/>
                <a:cs typeface="Arial"/>
              </a:rPr>
              <a:t>ATOMIC </a:t>
            </a:r>
            <a:r>
              <a:rPr sz="1850" spc="-10" dirty="0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r>
              <a:rPr sz="185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7700" y="3092119"/>
            <a:ext cx="465455" cy="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ct val="101099"/>
              </a:lnSpc>
            </a:pP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Line 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index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5880100" y="2787650"/>
            <a:ext cx="0" cy="304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6"/>
          <p:cNvSpPr txBox="1"/>
          <p:nvPr/>
        </p:nvSpPr>
        <p:spPr>
          <a:xfrm>
            <a:off x="5909365" y="3660520"/>
            <a:ext cx="1589288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0550" algn="l"/>
                <a:tab pos="951865" algn="l"/>
              </a:tabLst>
            </a:pPr>
            <a:r>
              <a:rPr sz="1450" spc="-65" dirty="0" smtClean="0">
                <a:solidFill>
                  <a:srgbClr val="3333CC"/>
                </a:solidFill>
                <a:latin typeface="Arial"/>
                <a:cs typeface="Arial"/>
              </a:rPr>
              <a:t>Ato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m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Arial"/>
                <a:cs typeface="Arial"/>
              </a:rPr>
              <a:t>Ion </a:t>
            </a:r>
            <a:r>
              <a:rPr sz="1450" b="1" spc="-5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r>
              <a:rPr lang="es-ES" sz="14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6032500" y="2787650"/>
            <a:ext cx="129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6642100" y="2863681"/>
            <a:ext cx="0" cy="60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7"/>
          <p:cNvSpPr txBox="1"/>
          <p:nvPr/>
        </p:nvSpPr>
        <p:spPr>
          <a:xfrm flipV="1">
            <a:off x="7535695" y="2945512"/>
            <a:ext cx="17320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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1300" y="2863681"/>
            <a:ext cx="457200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20" dirty="0">
                <a:solidFill>
                  <a:srgbClr val="3333CC"/>
                </a:solidFill>
                <a:latin typeface="Arial"/>
                <a:cs typeface="Arial"/>
              </a:rPr>
              <a:t>log</a:t>
            </a:r>
            <a:r>
              <a:rPr sz="1450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30" dirty="0">
                <a:solidFill>
                  <a:srgbClr val="3333CC"/>
                </a:solidFill>
                <a:latin typeface="Arial"/>
                <a:cs typeface="Arial"/>
              </a:rPr>
              <a:t>gf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0900" y="2863850"/>
            <a:ext cx="758825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5" dirty="0">
                <a:solidFill>
                  <a:srgbClr val="3333CC"/>
                </a:solidFill>
                <a:latin typeface="Arial"/>
                <a:cs typeface="Arial"/>
              </a:rPr>
              <a:t>transition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9385300" y="2863681"/>
            <a:ext cx="1308100" cy="223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Barklem’s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coeff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62144" y="1020673"/>
            <a:ext cx="5065556" cy="2907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01046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784" y="3704196"/>
            <a:ext cx="5065559" cy="35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9842" y="2004910"/>
            <a:ext cx="6942281" cy="4509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1932" y="6643626"/>
            <a:ext cx="12109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1185" algn="l"/>
                <a:tab pos="1006475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log </a:t>
            </a: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</a:t>
            </a:r>
            <a:r>
              <a:rPr sz="14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T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35270" y="6689638"/>
            <a:ext cx="30861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7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mic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1510" y="6643626"/>
            <a:ext cx="14859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B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5715" y="6689638"/>
            <a:ext cx="3625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15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dirty="0">
                <a:solidFill>
                  <a:srgbClr val="3333CC"/>
                </a:solidFill>
                <a:latin typeface="Arial"/>
                <a:cs typeface="Arial"/>
              </a:rPr>
              <a:t>L</a:t>
            </a:r>
            <a:r>
              <a:rPr sz="950" spc="10" dirty="0">
                <a:solidFill>
                  <a:srgbClr val="3333CC"/>
                </a:solidFill>
                <a:latin typeface="Arial"/>
                <a:cs typeface="Arial"/>
              </a:rPr>
              <a:t>OS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3900" y="6643626"/>
            <a:ext cx="1016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4445" y="6643626"/>
            <a:ext cx="176085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  <a:tab pos="1023619" algn="l"/>
              </a:tabLst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</a:t>
            </a:r>
            <a:r>
              <a:rPr sz="1450" spc="-5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lang="es-ES" sz="1450" spc="-5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z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[km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]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</a:t>
            </a:r>
            <a:r>
              <a:rPr lang="es-ES" sz="1450" spc="-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  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g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7700" y="6643626"/>
            <a:ext cx="1270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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27260" y="1664757"/>
            <a:ext cx="1948640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 smtClean="0">
                <a:solidFill>
                  <a:srgbClr val="CC0000"/>
                </a:solidFill>
                <a:latin typeface="Arial"/>
                <a:cs typeface="Arial"/>
              </a:rPr>
              <a:t>M</a:t>
            </a:r>
            <a:r>
              <a:rPr lang="es-ES" sz="1850" spc="5" dirty="0" err="1" smtClean="0">
                <a:solidFill>
                  <a:srgbClr val="CC0000"/>
                </a:solidFill>
                <a:latin typeface="Arial"/>
                <a:cs typeface="Arial"/>
              </a:rPr>
              <a:t>odel</a:t>
            </a:r>
            <a:r>
              <a:rPr lang="es-ES" sz="1850" spc="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r>
              <a:rPr lang="es-ES" sz="1850" spc="-1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45" dirty="0" smtClean="0">
                <a:latin typeface="Arial"/>
                <a:cs typeface="Arial"/>
              </a:rPr>
              <a:t>[  ].</a:t>
            </a:r>
            <a:r>
              <a:rPr lang="es-ES" sz="1850" spc="-145" dirty="0" err="1" smtClean="0">
                <a:latin typeface="Arial"/>
                <a:cs typeface="Arial"/>
              </a:rPr>
              <a:t>mod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500" y="5481956"/>
            <a:ext cx="1709420" cy="1039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1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read_model.pro  write_mo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del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.pro  modelador3.x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108700" y="1111250"/>
            <a:ext cx="2114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Vmac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=</a:t>
            </a:r>
            <a:r>
              <a:rPr lang="en-US" dirty="0" err="1" smtClean="0"/>
              <a:t>Fillig</a:t>
            </a:r>
            <a:r>
              <a:rPr lang="en-US" dirty="0" smtClean="0"/>
              <a:t> factor</a:t>
            </a:r>
          </a:p>
          <a:p>
            <a:r>
              <a:rPr lang="es-ES" spc="5" dirty="0" smtClean="0">
                <a:latin typeface="Symbol" panose="05050102010706020507" pitchFamily="18" charset="2"/>
                <a:cs typeface="Arial"/>
              </a:rPr>
              <a:t>a= </a:t>
            </a:r>
            <a:r>
              <a:rPr lang="en-US" dirty="0" smtClean="0"/>
              <a:t>Stray light factor</a:t>
            </a:r>
            <a:endParaRPr lang="en-US" dirty="0"/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3814694" y="1339850"/>
            <a:ext cx="2302570" cy="106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endCxn id="17" idx="1"/>
          </p:cNvCxnSpPr>
          <p:nvPr/>
        </p:nvCxnSpPr>
        <p:spPr>
          <a:xfrm flipV="1">
            <a:off x="4508500" y="1572915"/>
            <a:ext cx="1600200" cy="82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194300" y="1873250"/>
            <a:ext cx="922964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2940050"/>
            <a:ext cx="2459990" cy="533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32202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Concept of</a:t>
            </a:r>
            <a:r>
              <a:rPr sz="3100" spc="-4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nodes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679894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Keeping the number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free </a:t>
            </a:r>
            <a:r>
              <a:rPr sz="2250" spc="5" dirty="0">
                <a:latin typeface="Arial"/>
                <a:cs typeface="Arial"/>
              </a:rPr>
              <a:t>parameters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small: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Atmospheric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parameters perturbed 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coarse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</a:t>
            </a:r>
            <a:r>
              <a:rPr sz="1850" spc="-1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(nodes)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Full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finer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 by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cubic spline</a:t>
            </a:r>
            <a:r>
              <a:rPr sz="1850" spc="-8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interpolation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6817" y="2752713"/>
            <a:ext cx="5836152" cy="399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3397250"/>
            <a:ext cx="2459990" cy="22860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734510" y="1720850"/>
            <a:ext cx="43446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nodes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cycle it reads the corresponding column, so if, we have 2 cycles and</a:t>
            </a:r>
          </a:p>
          <a:p>
            <a:r>
              <a:rPr lang="en-US" dirty="0" smtClean="0"/>
              <a:t>     Nodes for T: 2,3</a:t>
            </a:r>
          </a:p>
          <a:p>
            <a:r>
              <a:rPr lang="en-US" dirty="0" smtClean="0"/>
              <a:t>     Nodes for B: 1</a:t>
            </a:r>
            <a:endParaRPr lang="en-US" dirty="0"/>
          </a:p>
          <a:p>
            <a:r>
              <a:rPr lang="en-US" dirty="0" smtClean="0"/>
              <a:t>     In the first cycle it takes 2 for T and 1 for B</a:t>
            </a:r>
          </a:p>
          <a:p>
            <a:r>
              <a:rPr lang="en-US" dirty="0" smtClean="0"/>
              <a:t>     In the second: 3 for T and 1 for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for elec. Pressure 0= 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= -1 it evaluates the perturbation for the other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“</a:t>
            </a:r>
            <a:r>
              <a:rPr lang="en-US" dirty="0" err="1" smtClean="0"/>
              <a:t>Authomatic</a:t>
            </a:r>
            <a:r>
              <a:rPr lang="en-US" dirty="0" smtClean="0"/>
              <a:t> selection of nodes” is for instance 0,1 it means that for the first cycle it uses the number of nodes specified, but for the second it takes a number lower that the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umber of nodes * means any value (only for </a:t>
            </a:r>
            <a:r>
              <a:rPr lang="en-US" dirty="0" err="1" smtClean="0"/>
              <a:t>authomatic</a:t>
            </a:r>
            <a:r>
              <a:rPr lang="en-US" dirty="0" smtClean="0"/>
              <a:t> selection)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5607050"/>
            <a:ext cx="2459990" cy="12192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12166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955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Executing the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inversion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6508" y="3462375"/>
            <a:ext cx="3672840" cy="58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10" dirty="0">
                <a:latin typeface="Arial"/>
                <a:cs typeface="Arial"/>
              </a:rPr>
              <a:t>echo </a:t>
            </a:r>
            <a:r>
              <a:rPr sz="3700" spc="-20" dirty="0">
                <a:latin typeface="Arial"/>
                <a:cs typeface="Arial"/>
              </a:rPr>
              <a:t>sir.trol </a:t>
            </a:r>
            <a:r>
              <a:rPr sz="3700" spc="5" dirty="0">
                <a:latin typeface="Arial"/>
                <a:cs typeface="Arial"/>
              </a:rPr>
              <a:t>|</a:t>
            </a:r>
            <a:r>
              <a:rPr sz="3700" spc="-55" dirty="0">
                <a:latin typeface="Arial"/>
                <a:cs typeface="Arial"/>
              </a:rPr>
              <a:t> </a:t>
            </a:r>
            <a:r>
              <a:rPr sz="3700" spc="-35" dirty="0">
                <a:latin typeface="Arial"/>
                <a:cs typeface="Arial"/>
              </a:rPr>
              <a:t>sir.x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Visualizing SIR results:</a:t>
            </a:r>
            <a:r>
              <a:rPr sz="3100" spc="-30" dirty="0">
                <a:solidFill>
                  <a:srgbClr val="FFFFFF"/>
                </a:solidFill>
              </a:rPr>
              <a:t> </a:t>
            </a:r>
            <a:r>
              <a:rPr sz="3100" spc="-5" dirty="0" smtClean="0">
                <a:solidFill>
                  <a:srgbClr val="FFFFFF"/>
                </a:solidFill>
              </a:rPr>
              <a:t>graphics</a:t>
            </a:r>
            <a:r>
              <a:rPr lang="es-ES" sz="3100" spc="-5" dirty="0" smtClean="0">
                <a:solidFill>
                  <a:srgbClr val="FFFFFF"/>
                </a:solidFill>
              </a:rPr>
              <a:t>2</a:t>
            </a:r>
            <a:r>
              <a:rPr sz="3100" spc="-5" dirty="0" smtClean="0">
                <a:solidFill>
                  <a:srgbClr val="FFFFFF"/>
                </a:solidFill>
              </a:rPr>
              <a:t>.pro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7639611" y="2180556"/>
            <a:ext cx="210312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185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atmospheres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1488" y="1020673"/>
            <a:ext cx="2604244" cy="587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612" y="1020673"/>
            <a:ext cx="3093883" cy="4223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2612" y="5393214"/>
            <a:ext cx="157734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Stokes</a:t>
            </a:r>
            <a:r>
              <a:rPr sz="185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15607" y="2585097"/>
            <a:ext cx="3092241" cy="4223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2876</TotalTime>
  <Words>4978</Words>
  <Application>Microsoft Office PowerPoint</Application>
  <PresentationFormat>Personalizado</PresentationFormat>
  <Paragraphs>1105</Paragraphs>
  <Slides>121</Slides>
  <Notes>62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121</vt:i4>
      </vt:variant>
    </vt:vector>
  </HeadingPairs>
  <TitlesOfParts>
    <vt:vector size="134" baseType="lpstr">
      <vt:lpstr>Arial</vt:lpstr>
      <vt:lpstr>ArialMT</vt:lpstr>
      <vt:lpstr>Calibri</vt:lpstr>
      <vt:lpstr>Comic Sans MS</vt:lpstr>
      <vt:lpstr>DejaVu Sans</vt:lpstr>
      <vt:lpstr>Helvetica;Arial</vt:lpstr>
      <vt:lpstr>Lucida Sans Unicode</vt:lpstr>
      <vt:lpstr>Symbol</vt:lpstr>
      <vt:lpstr>Tahoma</vt:lpstr>
      <vt:lpstr>Times New Roman</vt:lpstr>
      <vt:lpstr>Wingdings</vt:lpstr>
      <vt:lpstr>Office Theme</vt:lpstr>
      <vt:lpstr>Ecuación</vt:lpstr>
      <vt:lpstr>Presentación de PowerPoint</vt:lpstr>
      <vt:lpstr>Presentación de PowerPoint</vt:lpstr>
      <vt:lpstr>Outline</vt:lpstr>
      <vt:lpstr>Download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Stray-light considerations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Concept of nodes</vt:lpstr>
      <vt:lpstr>Running SIR: input files</vt:lpstr>
      <vt:lpstr>Running SIR: input files</vt:lpstr>
      <vt:lpstr>Presentación de PowerPoint</vt:lpstr>
      <vt:lpstr>Visualizing SIR results: graphics2.pro</vt:lpstr>
      <vt:lpstr>                   Some tools</vt:lpstr>
      <vt:lpstr>                   Some tools</vt:lpstr>
      <vt:lpstr>                   Some tools</vt:lpstr>
      <vt:lpstr>                   Some tools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Stokes inversions</dc:title>
  <dc:creator>Basilio Ruiz Cobo</dc:creator>
  <cp:lastModifiedBy>Basilio Ruiz Cobo</cp:lastModifiedBy>
  <cp:revision>316</cp:revision>
  <dcterms:created xsi:type="dcterms:W3CDTF">2017-02-09T13:09:03Z</dcterms:created>
  <dcterms:modified xsi:type="dcterms:W3CDTF">2017-05-19T17:37:57Z</dcterms:modified>
</cp:coreProperties>
</file>